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9" r:id="rId6"/>
    <p:sldId id="260" r:id="rId7"/>
    <p:sldId id="261" r:id="rId8"/>
    <p:sldId id="268" r:id="rId9"/>
    <p:sldId id="262" r:id="rId10"/>
    <p:sldId id="264" r:id="rId11"/>
    <p:sldId id="271" r:id="rId12"/>
    <p:sldId id="265" r:id="rId13"/>
    <p:sldId id="270" r:id="rId14"/>
    <p:sldId id="266" r:id="rId15"/>
    <p:sldId id="267" r:id="rId16"/>
  </p:sldIdLst>
  <p:sldSz cx="12192000" cy="6858000"/>
  <p:notesSz cx="6858000" cy="9144000"/>
  <p:defaultTextStyle>
    <a:defPPr>
      <a:defRPr lang="en-JP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129"/>
    <p:restoredTop sz="94722"/>
  </p:normalViewPr>
  <p:slideViewPr>
    <p:cSldViewPr snapToGrid="0" snapToObjects="1">
      <p:cViewPr>
        <p:scale>
          <a:sx n="101" d="100"/>
          <a:sy n="101" d="100"/>
        </p:scale>
        <p:origin x="0" y="5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95" d="100"/>
          <a:sy n="95" d="100"/>
        </p:scale>
        <p:origin x="3704" y="17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JP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310C07-65C0-1546-8311-744E3D3C7CA0}" type="datetimeFigureOut">
              <a:rPr lang="en-JP" smtClean="0"/>
              <a:t>2021/03/05</a:t>
            </a:fld>
            <a:endParaRPr lang="en-JP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JP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37D509-4452-E044-B96B-5ED8F0FFFEB1}" type="slidenum">
              <a:rPr lang="en-JP" smtClean="0"/>
              <a:t>‹#›</a:t>
            </a:fld>
            <a:endParaRPr lang="en-JP"/>
          </a:p>
        </p:txBody>
      </p:sp>
    </p:spTree>
    <p:extLst>
      <p:ext uri="{BB962C8B-B14F-4D97-AF65-F5344CB8AC3E}">
        <p14:creationId xmlns:p14="http://schemas.microsoft.com/office/powerpoint/2010/main" val="28201156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JP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737D509-4452-E044-B96B-5ED8F0FFFEB1}" type="slidenum">
              <a:rPr lang="en-JP" smtClean="0"/>
              <a:t>2</a:t>
            </a:fld>
            <a:endParaRPr lang="en-JP"/>
          </a:p>
        </p:txBody>
      </p:sp>
    </p:spTree>
    <p:extLst>
      <p:ext uri="{BB962C8B-B14F-4D97-AF65-F5344CB8AC3E}">
        <p14:creationId xmlns:p14="http://schemas.microsoft.com/office/powerpoint/2010/main" val="33090938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AE9AC6-E060-5745-A85E-7FA66B0DA7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latin typeface="Yu Gothic UI" panose="020B0500000000000000" pitchFamily="34" charset="-128"/>
                <a:ea typeface="Yu Gothic UI" panose="020B0500000000000000" pitchFamily="34" charset="-128"/>
              </a:defRPr>
            </a:lvl1pPr>
          </a:lstStyle>
          <a:p>
            <a:r>
              <a:rPr lang="en-US" dirty="0"/>
              <a:t>Click to edit Master title style</a:t>
            </a:r>
            <a:endParaRPr lang="en-JP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3F157F5-4733-D54D-A250-994FDF80D8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Yu Gothic UI" panose="020B0500000000000000" pitchFamily="34" charset="-128"/>
                <a:ea typeface="Yu Gothic UI" panose="020B0500000000000000" pitchFamily="34" charset="-128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JP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86DC53-A6FC-464F-ABDD-2E77BE4E8E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JP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6652E2-2076-3A47-BB36-F80A71AED7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kaizen penguin sample, Inc. 2021</a:t>
            </a:r>
            <a:endParaRPr lang="en-JP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05CD04-C994-1A45-9859-A8446F8A2E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A8557-FC7A-AD47-B548-20C9F3851F30}" type="slidenum">
              <a:rPr lang="en-JP" smtClean="0"/>
              <a:t>‹#›</a:t>
            </a:fld>
            <a:endParaRPr lang="en-JP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871A4733-93F9-2843-977C-32643F189DAA}"/>
              </a:ext>
            </a:extLst>
          </p:cNvPr>
          <p:cNvCxnSpPr/>
          <p:nvPr userDrawn="1"/>
        </p:nvCxnSpPr>
        <p:spPr>
          <a:xfrm>
            <a:off x="1524000" y="3520721"/>
            <a:ext cx="9144000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338663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EE0E7F-7FD3-D24E-81F2-0DB924123E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JP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8EBDB71-A928-474B-8663-E37D706D89E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JP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09BC25-90A9-2948-B122-6C374869F1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JP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112985-9EA8-5849-8984-6090D8E537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kaizen penguin sample, Inc. 2021</a:t>
            </a:r>
            <a:endParaRPr lang="en-JP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CBC313-28D6-9F4B-A4DF-00B5749DC7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A8557-FC7A-AD47-B548-20C9F3851F30}" type="slidenum">
              <a:rPr lang="en-JP" smtClean="0"/>
              <a:t>‹#›</a:t>
            </a:fld>
            <a:endParaRPr lang="en-JP"/>
          </a:p>
        </p:txBody>
      </p:sp>
    </p:spTree>
    <p:extLst>
      <p:ext uri="{BB962C8B-B14F-4D97-AF65-F5344CB8AC3E}">
        <p14:creationId xmlns:p14="http://schemas.microsoft.com/office/powerpoint/2010/main" val="4475386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2F6D000-31A3-B54A-8D5D-E84C99DA9C5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JP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2E1C62C-291B-5C47-B6EA-3EEDD9E5C3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JP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9FCADD-0370-D946-8BF6-4174AAFE24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JP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B9AD14-919D-1044-B23C-4903B59CD1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kaizen penguin sample, Inc. 2021</a:t>
            </a:r>
            <a:endParaRPr lang="en-JP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E20015-4CDA-1F4A-B564-2F9D3B73E8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A8557-FC7A-AD47-B548-20C9F3851F30}" type="slidenum">
              <a:rPr lang="en-JP" smtClean="0"/>
              <a:t>‹#›</a:t>
            </a:fld>
            <a:endParaRPr lang="en-JP"/>
          </a:p>
        </p:txBody>
      </p:sp>
    </p:spTree>
    <p:extLst>
      <p:ext uri="{BB962C8B-B14F-4D97-AF65-F5344CB8AC3E}">
        <p14:creationId xmlns:p14="http://schemas.microsoft.com/office/powerpoint/2010/main" val="14647318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3D7E05-5BD9-B345-9013-352C5F5C8F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89123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JP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09AB58-9731-0646-A167-08AB207606C5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838200" y="1724918"/>
            <a:ext cx="10515600" cy="4466374"/>
          </a:xfrm>
        </p:spPr>
        <p:txBody>
          <a:bodyPr/>
          <a:lstStyle>
            <a:lvl1pPr>
              <a:defRPr>
                <a:latin typeface="Yu Gothic UI" panose="020B0500000000000000" pitchFamily="34" charset="-128"/>
                <a:ea typeface="Yu Gothic UI" panose="020B0500000000000000" pitchFamily="34" charset="-128"/>
              </a:defRPr>
            </a:lvl1pPr>
            <a:lvl2pPr>
              <a:defRPr>
                <a:latin typeface="Yu Gothic UI" panose="020B0500000000000000" pitchFamily="34" charset="-128"/>
                <a:ea typeface="Yu Gothic UI" panose="020B0500000000000000" pitchFamily="34" charset="-128"/>
              </a:defRPr>
            </a:lvl2pPr>
            <a:lvl3pPr>
              <a:defRPr>
                <a:latin typeface="Yu Gothic UI" panose="020B0500000000000000" pitchFamily="34" charset="-128"/>
                <a:ea typeface="Yu Gothic UI" panose="020B0500000000000000" pitchFamily="34" charset="-128"/>
              </a:defRPr>
            </a:lvl3pPr>
            <a:lvl4pPr>
              <a:defRPr>
                <a:latin typeface="Yu Gothic UI" panose="020B0500000000000000" pitchFamily="34" charset="-128"/>
                <a:ea typeface="Yu Gothic UI" panose="020B0500000000000000" pitchFamily="34" charset="-128"/>
              </a:defRPr>
            </a:lvl4pPr>
            <a:lvl5pPr>
              <a:defRPr>
                <a:latin typeface="Yu Gothic UI" panose="020B0500000000000000" pitchFamily="34" charset="-128"/>
                <a:ea typeface="Yu Gothic UI" panose="020B0500000000000000" pitchFamily="34" charset="-128"/>
              </a:defRPr>
            </a:lvl5pPr>
          </a:lstStyle>
          <a:p>
            <a:pPr lvl="0"/>
            <a:r>
              <a:rPr lang="en-JP" dirty="0"/>
              <a:t>あああ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025FA7-8B81-404A-9CB1-C9848B40CF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592962" y="6356349"/>
            <a:ext cx="3760838" cy="365125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/>
              <a:t>kaizen penguin sample, Inc. 2021</a:t>
            </a:r>
            <a:endParaRPr lang="en-JP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F1478E-F660-2A45-9D79-48B50379A5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724400" y="6367309"/>
            <a:ext cx="2743200" cy="365125"/>
          </a:xfrm>
        </p:spPr>
        <p:txBody>
          <a:bodyPr/>
          <a:lstStyle>
            <a:lvl1pPr algn="ctr">
              <a:defRPr/>
            </a:lvl1pPr>
          </a:lstStyle>
          <a:p>
            <a:fld id="{470A8557-FC7A-AD47-B548-20C9F3851F30}" type="slidenum">
              <a:rPr lang="en-JP" smtClean="0"/>
              <a:pPr/>
              <a:t>‹#›</a:t>
            </a:fld>
            <a:endParaRPr lang="en-JP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2444D48F-DA82-B74F-9419-9B5DC7395CFC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838200" y="1219308"/>
            <a:ext cx="10515600" cy="340552"/>
          </a:xfrm>
        </p:spPr>
        <p:txBody>
          <a:bodyPr>
            <a:normAutofit/>
          </a:bodyPr>
          <a:lstStyle>
            <a:lvl1pPr>
              <a:defRPr sz="1800">
                <a:latin typeface="Yu Gothic UI" panose="020B0500000000000000" pitchFamily="34" charset="-128"/>
                <a:ea typeface="Yu Gothic UI" panose="020B0500000000000000" pitchFamily="34" charset="-128"/>
              </a:defRPr>
            </a:lvl1pPr>
            <a:lvl2pPr>
              <a:defRPr>
                <a:latin typeface="Yu Gothic UI" panose="020B0500000000000000" pitchFamily="34" charset="-128"/>
                <a:ea typeface="Yu Gothic UI" panose="020B0500000000000000" pitchFamily="34" charset="-128"/>
              </a:defRPr>
            </a:lvl2pPr>
            <a:lvl3pPr>
              <a:defRPr>
                <a:latin typeface="Yu Gothic UI" panose="020B0500000000000000" pitchFamily="34" charset="-128"/>
                <a:ea typeface="Yu Gothic UI" panose="020B0500000000000000" pitchFamily="34" charset="-128"/>
              </a:defRPr>
            </a:lvl3pPr>
            <a:lvl4pPr>
              <a:defRPr>
                <a:latin typeface="Yu Gothic UI" panose="020B0500000000000000" pitchFamily="34" charset="-128"/>
                <a:ea typeface="Yu Gothic UI" panose="020B0500000000000000" pitchFamily="34" charset="-128"/>
              </a:defRPr>
            </a:lvl4pPr>
            <a:lvl5pPr>
              <a:defRPr>
                <a:latin typeface="Yu Gothic UI" panose="020B0500000000000000" pitchFamily="34" charset="-128"/>
                <a:ea typeface="Yu Gothic UI" panose="020B0500000000000000" pitchFamily="34" charset="-128"/>
              </a:defRPr>
            </a:lvl5pPr>
          </a:lstStyle>
          <a:p>
            <a:pPr lvl="0"/>
            <a:r>
              <a:rPr lang="en-JP" dirty="0"/>
              <a:t>あああ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90FF0607-63E4-7046-9162-C0FE49CB5D16}"/>
              </a:ext>
            </a:extLst>
          </p:cNvPr>
          <p:cNvCxnSpPr>
            <a:cxnSpLocks/>
          </p:cNvCxnSpPr>
          <p:nvPr userDrawn="1"/>
        </p:nvCxnSpPr>
        <p:spPr>
          <a:xfrm>
            <a:off x="808704" y="1054249"/>
            <a:ext cx="10545096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550F6619-5E61-134F-BB89-241832F127E4}"/>
              </a:ext>
            </a:extLst>
          </p:cNvPr>
          <p:cNvCxnSpPr>
            <a:cxnSpLocks/>
          </p:cNvCxnSpPr>
          <p:nvPr userDrawn="1"/>
        </p:nvCxnSpPr>
        <p:spPr>
          <a:xfrm>
            <a:off x="272845" y="6326650"/>
            <a:ext cx="11646310" cy="0"/>
          </a:xfrm>
          <a:prstGeom prst="line">
            <a:avLst/>
          </a:prstGeom>
          <a:ln w="254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203570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96C016-9059-F44F-B8CE-E89A7416C6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JP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EB3F58-3824-7B44-B0A5-33DD0AA11B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3AAE33-3C00-CA47-8264-857DCD9C3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JP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C05750-3795-724E-85DA-CD7DFB7804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kaizen penguin sample, Inc. 2021</a:t>
            </a:r>
            <a:endParaRPr lang="en-JP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9BB4AC-BD34-1342-90E5-3675B7FD49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A8557-FC7A-AD47-B548-20C9F3851F30}" type="slidenum">
              <a:rPr lang="en-JP" smtClean="0"/>
              <a:t>‹#›</a:t>
            </a:fld>
            <a:endParaRPr lang="en-JP"/>
          </a:p>
        </p:txBody>
      </p:sp>
    </p:spTree>
    <p:extLst>
      <p:ext uri="{BB962C8B-B14F-4D97-AF65-F5344CB8AC3E}">
        <p14:creationId xmlns:p14="http://schemas.microsoft.com/office/powerpoint/2010/main" val="21366901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35E657-3731-FA40-BBC5-64201648CB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JP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37CDAF-B5B3-BA41-8953-03D71798849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JP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501BA36-2A00-6045-A723-753F26E47F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JP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A33717-E906-5042-BCCE-1756F162F5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JP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C96941-F1AB-C246-BF08-4A663658DD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kaizen penguin sample, Inc. 2021</a:t>
            </a:r>
            <a:endParaRPr lang="en-JP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A3F5FCF-F906-8747-ACEB-21D113319E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A8557-FC7A-AD47-B548-20C9F3851F30}" type="slidenum">
              <a:rPr lang="en-JP" smtClean="0"/>
              <a:t>‹#›</a:t>
            </a:fld>
            <a:endParaRPr lang="en-JP"/>
          </a:p>
        </p:txBody>
      </p:sp>
    </p:spTree>
    <p:extLst>
      <p:ext uri="{BB962C8B-B14F-4D97-AF65-F5344CB8AC3E}">
        <p14:creationId xmlns:p14="http://schemas.microsoft.com/office/powerpoint/2010/main" val="38429162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89980B-AE06-5442-A15D-435911A9CB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JP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614D01-F3C6-8A4A-832B-0C6B2F12BD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8EA73D3-E33E-4742-9DB5-4227D4E239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JP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70ADBF4-23CF-6B41-B47F-0DC1BEABF41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2201F5F-4068-D643-89A7-BC2F392FC89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JP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C47D4BB-B6D0-794E-B6E0-5C17570CEE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JP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DF12515-39EA-0C4C-9CA6-5E7601F9BC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kaizen penguin sample, Inc. 2021</a:t>
            </a:r>
            <a:endParaRPr lang="en-JP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FCAEA7B-C44E-634A-AB62-8D4FB9B4E9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A8557-FC7A-AD47-B548-20C9F3851F30}" type="slidenum">
              <a:rPr lang="en-JP" smtClean="0"/>
              <a:t>‹#›</a:t>
            </a:fld>
            <a:endParaRPr lang="en-JP"/>
          </a:p>
        </p:txBody>
      </p:sp>
    </p:spTree>
    <p:extLst>
      <p:ext uri="{BB962C8B-B14F-4D97-AF65-F5344CB8AC3E}">
        <p14:creationId xmlns:p14="http://schemas.microsoft.com/office/powerpoint/2010/main" val="26684333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708D6C-BC34-5146-B67E-EF7161FB1A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JP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4D31841-0967-0344-A50A-CE49EC0BC9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JP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42C28E3-AA69-FD45-9588-385BB874F3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kaizen penguin sample, Inc. 2021</a:t>
            </a:r>
            <a:endParaRPr lang="en-JP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BCE2FB0-0F56-1140-8420-91537FD0A4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A8557-FC7A-AD47-B548-20C9F3851F30}" type="slidenum">
              <a:rPr lang="en-JP" smtClean="0"/>
              <a:t>‹#›</a:t>
            </a:fld>
            <a:endParaRPr lang="en-JP"/>
          </a:p>
        </p:txBody>
      </p:sp>
    </p:spTree>
    <p:extLst>
      <p:ext uri="{BB962C8B-B14F-4D97-AF65-F5344CB8AC3E}">
        <p14:creationId xmlns:p14="http://schemas.microsoft.com/office/powerpoint/2010/main" val="12380174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49FBFDA-3FA0-154D-8EA9-FA8FFF1010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JP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124305B-35A2-4E4F-A7DE-47B7E707B0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kaizen penguin sample, Inc. 2021</a:t>
            </a:r>
            <a:endParaRPr lang="en-JP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A667D4-3271-2540-8748-4FE927B87E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A8557-FC7A-AD47-B548-20C9F3851F30}" type="slidenum">
              <a:rPr lang="en-JP" smtClean="0"/>
              <a:t>‹#›</a:t>
            </a:fld>
            <a:endParaRPr lang="en-JP"/>
          </a:p>
        </p:txBody>
      </p:sp>
    </p:spTree>
    <p:extLst>
      <p:ext uri="{BB962C8B-B14F-4D97-AF65-F5344CB8AC3E}">
        <p14:creationId xmlns:p14="http://schemas.microsoft.com/office/powerpoint/2010/main" val="2934895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19174E-D350-CF41-AD36-6263AD3CC8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JP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663F6A-1E02-6B40-93D9-12D3EB7062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JP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B9CEC33-7D8F-964F-B23E-5BFF35E93E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8C9180-7AB1-BA4B-9ADE-F87C8478FF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JP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B2EF0C-EFCF-D04B-9EB8-8073BC60A4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kaizen penguin sample, Inc. 2021</a:t>
            </a:r>
            <a:endParaRPr lang="en-JP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4E4BD40-C3CE-4D45-9592-3DF93C5B8C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A8557-FC7A-AD47-B548-20C9F3851F30}" type="slidenum">
              <a:rPr lang="en-JP" smtClean="0"/>
              <a:t>‹#›</a:t>
            </a:fld>
            <a:endParaRPr lang="en-JP"/>
          </a:p>
        </p:txBody>
      </p:sp>
    </p:spTree>
    <p:extLst>
      <p:ext uri="{BB962C8B-B14F-4D97-AF65-F5344CB8AC3E}">
        <p14:creationId xmlns:p14="http://schemas.microsoft.com/office/powerpoint/2010/main" val="7458625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8B0494-38C8-F54D-9143-789510BD2A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JP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FE1C929-3CD5-384D-98C2-65AD6C78C2B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JP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235051-386C-0043-B31E-1F1FCC982E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C9DCF3B-03DA-BD49-8E22-94C8484DC3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JP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26CD48B-EFE9-B248-8DA4-21D3B021DE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kaizen penguin sample, Inc. 2021</a:t>
            </a:r>
            <a:endParaRPr lang="en-JP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0E567FF-018D-3340-AAB4-2C667D382A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A8557-FC7A-AD47-B548-20C9F3851F30}" type="slidenum">
              <a:rPr lang="en-JP" smtClean="0"/>
              <a:t>‹#›</a:t>
            </a:fld>
            <a:endParaRPr lang="en-JP"/>
          </a:p>
        </p:txBody>
      </p:sp>
    </p:spTree>
    <p:extLst>
      <p:ext uri="{BB962C8B-B14F-4D97-AF65-F5344CB8AC3E}">
        <p14:creationId xmlns:p14="http://schemas.microsoft.com/office/powerpoint/2010/main" val="27428550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6200D1A-ECF6-FD49-815C-0A061C6BEC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097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JP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E3FFAD-6379-6A4D-9DD4-F35E9F3C59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39954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JP" dirty="0"/>
              <a:t>あああ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0F0D8C-7C45-6043-B655-881110D53A6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JP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2B70DC-3E04-1848-9FB3-19034C8B3E3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kaizen penguin sample, Inc. 2021</a:t>
            </a:r>
            <a:endParaRPr lang="en-JP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FAE3ED-EBBA-DF41-8938-8568F2001EF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0A8557-FC7A-AD47-B548-20C9F3851F30}" type="slidenum">
              <a:rPr lang="en-JP" smtClean="0"/>
              <a:t>‹#›</a:t>
            </a:fld>
            <a:endParaRPr lang="en-JP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B0FEB4D-E213-B241-81FA-53D838E1BDAB}"/>
              </a:ext>
            </a:extLst>
          </p:cNvPr>
          <p:cNvSpPr txBox="1"/>
          <p:nvPr userDrawn="1"/>
        </p:nvSpPr>
        <p:spPr>
          <a:xfrm>
            <a:off x="5819887" y="148455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JP" dirty="0"/>
          </a:p>
        </p:txBody>
      </p:sp>
    </p:spTree>
    <p:extLst>
      <p:ext uri="{BB962C8B-B14F-4D97-AF65-F5344CB8AC3E}">
        <p14:creationId xmlns:p14="http://schemas.microsoft.com/office/powerpoint/2010/main" val="31013916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Yu Gothic UI" panose="020B0500000000000000" pitchFamily="34" charset="-128"/>
          <a:ea typeface="Yu Gothic UI" panose="020B0500000000000000" pitchFamily="34" charset="-128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kern="1200">
          <a:solidFill>
            <a:schemeClr val="tx1"/>
          </a:solidFill>
          <a:latin typeface="Yu Gothic UI" panose="020B0500000000000000" pitchFamily="34" charset="-128"/>
          <a:ea typeface="Yu Gothic UI" panose="020B0500000000000000" pitchFamily="34" charset="-128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JP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~~~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5464B9-81F8-7A4A-A759-13ED75564E6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JP" sz="5400" dirty="0"/>
              <a:t>（サンプル）</a:t>
            </a:r>
            <a:br>
              <a:rPr lang="en-JP" sz="5400" dirty="0"/>
            </a:br>
            <a:r>
              <a:rPr lang="en-JP" sz="5400" dirty="0"/>
              <a:t>納品業務オペレーション</a:t>
            </a:r>
            <a:br>
              <a:rPr lang="en-JP" sz="5400" dirty="0"/>
            </a:br>
            <a:r>
              <a:rPr lang="en-JP" sz="5400" dirty="0"/>
              <a:t>改善プロジェクト</a:t>
            </a:r>
            <a:endParaRPr lang="en-JP" sz="5400" dirty="0">
              <a:latin typeface="Yu Gothic UI" panose="020B0500000000000000" pitchFamily="34" charset="-128"/>
              <a:ea typeface="Yu Gothic UI" panose="020B0500000000000000" pitchFamily="34" charset="-128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1686F6E-5819-EC47-817E-383B92F84AC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en-JP" dirty="0">
                <a:latin typeface="Yu Gothic UI" panose="020B0500000000000000" pitchFamily="34" charset="-128"/>
                <a:ea typeface="Yu Gothic UI" panose="020B0500000000000000" pitchFamily="34" charset="-128"/>
              </a:rPr>
              <a:t>2021/03/</a:t>
            </a:r>
            <a:r>
              <a:rPr lang="en-US" altLang="ja-JP" dirty="0">
                <a:latin typeface="Yu Gothic UI" panose="020B0500000000000000" pitchFamily="34" charset="-128"/>
                <a:ea typeface="Yu Gothic UI" panose="020B0500000000000000" pitchFamily="34" charset="-128"/>
              </a:rPr>
              <a:t>10</a:t>
            </a:r>
            <a:endParaRPr lang="en-JP" dirty="0">
              <a:latin typeface="Yu Gothic UI" panose="020B0500000000000000" pitchFamily="34" charset="-128"/>
              <a:ea typeface="Yu Gothic UI" panose="020B0500000000000000" pitchFamily="34" charset="-128"/>
            </a:endParaRPr>
          </a:p>
          <a:p>
            <a:pPr algn="r"/>
            <a:r>
              <a:rPr lang="ja-JP" altLang="en-US"/>
              <a:t>カイゼンペンギンサンプル株式会社</a:t>
            </a:r>
            <a:endParaRPr lang="en-US" altLang="ja-JP" dirty="0"/>
          </a:p>
          <a:p>
            <a:pPr algn="r"/>
            <a:r>
              <a:rPr lang="en-US" altLang="ja-JP" dirty="0">
                <a:latin typeface="Yu Gothic UI" panose="020B0500000000000000" pitchFamily="34" charset="-128"/>
                <a:ea typeface="Yu Gothic UI" panose="020B0500000000000000" pitchFamily="34" charset="-128"/>
              </a:rPr>
              <a:t>A</a:t>
            </a:r>
            <a:r>
              <a:rPr lang="ja-JP" altLang="en-US">
                <a:latin typeface="Yu Gothic UI" panose="020B0500000000000000" pitchFamily="34" charset="-128"/>
                <a:ea typeface="Yu Gothic UI" panose="020B0500000000000000" pitchFamily="34" charset="-128"/>
              </a:rPr>
              <a:t>チーム</a:t>
            </a:r>
            <a:endParaRPr lang="en-JP" dirty="0">
              <a:latin typeface="Yu Gothic UI" panose="020B0500000000000000" pitchFamily="34" charset="-128"/>
              <a:ea typeface="Yu Gothic UI" panose="020B0500000000000000" pitchFamily="34" charset="-128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D1251F6-865E-B34C-B00E-FFE69FF726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kaizen penguin sample, Inc. 2021</a:t>
            </a:r>
            <a:endParaRPr lang="en-JP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108AB83-FBFE-B748-B588-48B447F681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A8557-FC7A-AD47-B548-20C9F3851F30}" type="slidenum">
              <a:rPr lang="en-JP" smtClean="0"/>
              <a:t>1</a:t>
            </a:fld>
            <a:endParaRPr lang="en-JP"/>
          </a:p>
        </p:txBody>
      </p:sp>
    </p:spTree>
    <p:extLst>
      <p:ext uri="{BB962C8B-B14F-4D97-AF65-F5344CB8AC3E}">
        <p14:creationId xmlns:p14="http://schemas.microsoft.com/office/powerpoint/2010/main" val="31044451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951354-1774-E140-B909-38E0864792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JP" dirty="0"/>
              <a:t>実行計画_タスクの概要と担当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B1F039F-EA35-1747-BE70-787CB2DFB2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kaizen penguin sample, Inc. 2021</a:t>
            </a:r>
            <a:endParaRPr lang="en-JP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2DE4C98-95A3-5F45-A71C-AACF40552F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A8557-FC7A-AD47-B548-20C9F3851F30}" type="slidenum">
              <a:rPr lang="en-JP" smtClean="0"/>
              <a:pPr/>
              <a:t>10</a:t>
            </a:fld>
            <a:endParaRPr lang="en-JP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533AA3B-E8DC-9946-8BF3-037AE06B0A71}"/>
              </a:ext>
            </a:extLst>
          </p:cNvPr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r>
              <a:rPr lang="en-JP" dirty="0"/>
              <a:t>納品業務オペレーション改善までの主なタスクと担当は以下です。</a:t>
            </a:r>
          </a:p>
        </p:txBody>
      </p:sp>
      <p:graphicFrame>
        <p:nvGraphicFramePr>
          <p:cNvPr id="18" name="Table 18">
            <a:extLst>
              <a:ext uri="{FF2B5EF4-FFF2-40B4-BE49-F238E27FC236}">
                <a16:creationId xmlns:a16="http://schemas.microsoft.com/office/drawing/2014/main" id="{99FCAEEA-E75B-CA4B-B9A2-55F62E95DA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7686791"/>
              </p:ext>
            </p:extLst>
          </p:nvPr>
        </p:nvGraphicFramePr>
        <p:xfrm>
          <a:off x="1745853" y="1724919"/>
          <a:ext cx="8700294" cy="43837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22290">
                  <a:extLst>
                    <a:ext uri="{9D8B030D-6E8A-4147-A177-3AD203B41FA5}">
                      <a16:colId xmlns:a16="http://schemas.microsoft.com/office/drawing/2014/main" val="3706049908"/>
                    </a:ext>
                  </a:extLst>
                </a:gridCol>
                <a:gridCol w="1756919">
                  <a:extLst>
                    <a:ext uri="{9D8B030D-6E8A-4147-A177-3AD203B41FA5}">
                      <a16:colId xmlns:a16="http://schemas.microsoft.com/office/drawing/2014/main" val="1487779384"/>
                    </a:ext>
                  </a:extLst>
                </a:gridCol>
                <a:gridCol w="1973695">
                  <a:extLst>
                    <a:ext uri="{9D8B030D-6E8A-4147-A177-3AD203B41FA5}">
                      <a16:colId xmlns:a16="http://schemas.microsoft.com/office/drawing/2014/main" val="3302611515"/>
                    </a:ext>
                  </a:extLst>
                </a:gridCol>
                <a:gridCol w="1973695">
                  <a:extLst>
                    <a:ext uri="{9D8B030D-6E8A-4147-A177-3AD203B41FA5}">
                      <a16:colId xmlns:a16="http://schemas.microsoft.com/office/drawing/2014/main" val="3904436347"/>
                    </a:ext>
                  </a:extLst>
                </a:gridCol>
                <a:gridCol w="1973695">
                  <a:extLst>
                    <a:ext uri="{9D8B030D-6E8A-4147-A177-3AD203B41FA5}">
                      <a16:colId xmlns:a16="http://schemas.microsoft.com/office/drawing/2014/main" val="2745403398"/>
                    </a:ext>
                  </a:extLst>
                </a:gridCol>
              </a:tblGrid>
              <a:tr h="313127">
                <a:tc>
                  <a:txBody>
                    <a:bodyPr/>
                    <a:lstStyle/>
                    <a:p>
                      <a:pPr algn="ctr"/>
                      <a:r>
                        <a:rPr lang="en-JP" sz="1200" b="0" dirty="0">
                          <a:solidFill>
                            <a:schemeClr val="tx1"/>
                          </a:solidFill>
                          <a:latin typeface="Yu Gothic UI" panose="020B0500000000000000" pitchFamily="34" charset="-128"/>
                          <a:ea typeface="Yu Gothic UI" panose="020B0500000000000000" pitchFamily="34" charset="-128"/>
                        </a:rPr>
                        <a:t>カテゴリ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JP" sz="1200" b="0" dirty="0">
                          <a:solidFill>
                            <a:schemeClr val="tx1"/>
                          </a:solidFill>
                          <a:latin typeface="Yu Gothic UI" panose="020B0500000000000000" pitchFamily="34" charset="-128"/>
                          <a:ea typeface="Yu Gothic UI" panose="020B0500000000000000" pitchFamily="34" charset="-128"/>
                        </a:rPr>
                        <a:t>項目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JP" sz="1200" b="0" dirty="0">
                          <a:solidFill>
                            <a:schemeClr val="tx1"/>
                          </a:solidFill>
                          <a:latin typeface="Yu Gothic UI" panose="020B0500000000000000" pitchFamily="34" charset="-128"/>
                          <a:ea typeface="Yu Gothic UI" panose="020B0500000000000000" pitchFamily="34" charset="-128"/>
                        </a:rPr>
                        <a:t>タスク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JP" sz="1200" b="0" dirty="0">
                          <a:solidFill>
                            <a:schemeClr val="tx1"/>
                          </a:solidFill>
                          <a:latin typeface="Yu Gothic UI" panose="020B0500000000000000" pitchFamily="34" charset="-128"/>
                          <a:ea typeface="Yu Gothic UI" panose="020B0500000000000000" pitchFamily="34" charset="-128"/>
                        </a:rPr>
                        <a:t>担当者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JP" sz="1200" b="0" dirty="0">
                          <a:solidFill>
                            <a:schemeClr val="tx1"/>
                          </a:solidFill>
                          <a:latin typeface="Yu Gothic UI" panose="020B0500000000000000" pitchFamily="34" charset="-128"/>
                          <a:ea typeface="Yu Gothic UI" panose="020B0500000000000000" pitchFamily="34" charset="-128"/>
                        </a:rPr>
                        <a:t>・・・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9112113"/>
                  </a:ext>
                </a:extLst>
              </a:tr>
              <a:tr h="313127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>
                          <a:latin typeface="Yu Gothic UI" panose="020B0500000000000000" pitchFamily="34" charset="-128"/>
                          <a:ea typeface="Yu Gothic UI" panose="020B0500000000000000" pitchFamily="34" charset="-128"/>
                        </a:rPr>
                        <a:t>業務整理</a:t>
                      </a:r>
                      <a:endParaRPr lang="en-JP" sz="1200" dirty="0">
                        <a:latin typeface="Yu Gothic UI" panose="020B0500000000000000" pitchFamily="34" charset="-128"/>
                        <a:ea typeface="Yu Gothic UI" panose="020B0500000000000000" pitchFamily="34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JP" sz="1200" dirty="0">
                          <a:latin typeface="Yu Gothic UI" panose="020B0500000000000000" pitchFamily="34" charset="-128"/>
                          <a:ea typeface="Yu Gothic UI" panose="020B0500000000000000" pitchFamily="34" charset="-128"/>
                        </a:rPr>
                        <a:t>業務ヒアリング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JP" sz="1200" dirty="0">
                          <a:latin typeface="Yu Gothic UI" panose="020B0500000000000000" pitchFamily="34" charset="-128"/>
                          <a:ea typeface="Yu Gothic UI" panose="020B0500000000000000" pitchFamily="34" charset="-128"/>
                        </a:rPr>
                        <a:t>Aチームへのヒアリング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JP" sz="1200" dirty="0">
                          <a:latin typeface="Yu Gothic UI" panose="020B0500000000000000" pitchFamily="34" charset="-128"/>
                          <a:ea typeface="Yu Gothic UI" panose="020B0500000000000000" pitchFamily="34" charset="-128"/>
                        </a:rPr>
                        <a:t>山田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JP" sz="1200" dirty="0">
                          <a:latin typeface="Yu Gothic UI" panose="020B0500000000000000" pitchFamily="34" charset="-128"/>
                          <a:ea typeface="Yu Gothic UI" panose="020B0500000000000000" pitchFamily="34" charset="-128"/>
                        </a:rPr>
                        <a:t>・・・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8352125"/>
                  </a:ext>
                </a:extLst>
              </a:tr>
              <a:tr h="313127">
                <a:tc>
                  <a:txBody>
                    <a:bodyPr/>
                    <a:lstStyle/>
                    <a:p>
                      <a:pPr algn="ctr"/>
                      <a:endParaRPr lang="en-JP" sz="1200" dirty="0">
                        <a:latin typeface="Yu Gothic UI" panose="020B0500000000000000" pitchFamily="34" charset="-128"/>
                        <a:ea typeface="Yu Gothic UI" panose="020B0500000000000000" pitchFamily="34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JP" sz="1200" dirty="0">
                        <a:latin typeface="Yu Gothic UI" panose="020B0500000000000000" pitchFamily="34" charset="-128"/>
                        <a:ea typeface="Yu Gothic UI" panose="020B0500000000000000" pitchFamily="34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JP" sz="1200" dirty="0">
                          <a:latin typeface="Yu Gothic UI" panose="020B0500000000000000" pitchFamily="34" charset="-128"/>
                          <a:ea typeface="Yu Gothic UI" panose="020B0500000000000000" pitchFamily="34" charset="-128"/>
                        </a:rPr>
                        <a:t>Bチームへのヒアリング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JP" sz="1200" dirty="0">
                          <a:latin typeface="Yu Gothic UI" panose="020B0500000000000000" pitchFamily="34" charset="-128"/>
                          <a:ea typeface="Yu Gothic UI" panose="020B0500000000000000" pitchFamily="34" charset="-128"/>
                        </a:rPr>
                        <a:t>・・・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JP" sz="1200" dirty="0">
                          <a:latin typeface="Yu Gothic UI" panose="020B0500000000000000" pitchFamily="34" charset="-128"/>
                          <a:ea typeface="Yu Gothic UI" panose="020B0500000000000000" pitchFamily="34" charset="-128"/>
                        </a:rPr>
                        <a:t>・・・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4049255"/>
                  </a:ext>
                </a:extLst>
              </a:tr>
              <a:tr h="313127">
                <a:tc>
                  <a:txBody>
                    <a:bodyPr/>
                    <a:lstStyle/>
                    <a:p>
                      <a:pPr algn="ctr"/>
                      <a:endParaRPr lang="en-JP" sz="1200" dirty="0">
                        <a:latin typeface="Yu Gothic UI" panose="020B0500000000000000" pitchFamily="34" charset="-128"/>
                        <a:ea typeface="Yu Gothic UI" panose="020B0500000000000000" pitchFamily="34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JP" sz="1200" dirty="0">
                        <a:latin typeface="Yu Gothic UI" panose="020B0500000000000000" pitchFamily="34" charset="-128"/>
                        <a:ea typeface="Yu Gothic UI" panose="020B0500000000000000" pitchFamily="34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JP" sz="1200" dirty="0">
                          <a:latin typeface="Yu Gothic UI" panose="020B0500000000000000" pitchFamily="34" charset="-128"/>
                          <a:ea typeface="Yu Gothic UI" panose="020B0500000000000000" pitchFamily="34" charset="-128"/>
                        </a:rPr>
                        <a:t>Cチームへのヒアリング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JP" sz="1200" dirty="0">
                        <a:latin typeface="Yu Gothic UI" panose="020B0500000000000000" pitchFamily="34" charset="-128"/>
                        <a:ea typeface="Yu Gothic UI" panose="020B0500000000000000" pitchFamily="34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JP" sz="1200" dirty="0">
                        <a:latin typeface="Yu Gothic UI" panose="020B0500000000000000" pitchFamily="34" charset="-128"/>
                        <a:ea typeface="Yu Gothic UI" panose="020B0500000000000000" pitchFamily="34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4196350"/>
                  </a:ext>
                </a:extLst>
              </a:tr>
              <a:tr h="313127">
                <a:tc>
                  <a:txBody>
                    <a:bodyPr/>
                    <a:lstStyle/>
                    <a:p>
                      <a:pPr algn="ctr"/>
                      <a:endParaRPr lang="en-JP" sz="1200" dirty="0">
                        <a:latin typeface="Yu Gothic UI" panose="020B0500000000000000" pitchFamily="34" charset="-128"/>
                        <a:ea typeface="Yu Gothic UI" panose="020B0500000000000000" pitchFamily="34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JP" sz="1200" dirty="0">
                          <a:latin typeface="Yu Gothic UI" panose="020B0500000000000000" pitchFamily="34" charset="-128"/>
                          <a:ea typeface="Yu Gothic UI" panose="020B0500000000000000" pitchFamily="34" charset="-128"/>
                        </a:rPr>
                        <a:t>業務一覧表の作成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JP" sz="1200" dirty="0">
                          <a:latin typeface="Yu Gothic UI" panose="020B0500000000000000" pitchFamily="34" charset="-128"/>
                          <a:ea typeface="Yu Gothic UI" panose="020B0500000000000000" pitchFamily="34" charset="-128"/>
                        </a:rPr>
                        <a:t>・・・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JP" sz="1200" dirty="0">
                        <a:latin typeface="Yu Gothic UI" panose="020B0500000000000000" pitchFamily="34" charset="-128"/>
                        <a:ea typeface="Yu Gothic UI" panose="020B0500000000000000" pitchFamily="34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JP" sz="1200">
                        <a:latin typeface="Yu Gothic UI" panose="020B0500000000000000" pitchFamily="34" charset="-128"/>
                        <a:ea typeface="Yu Gothic UI" panose="020B0500000000000000" pitchFamily="34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1136296"/>
                  </a:ext>
                </a:extLst>
              </a:tr>
              <a:tr h="313127">
                <a:tc>
                  <a:txBody>
                    <a:bodyPr/>
                    <a:lstStyle/>
                    <a:p>
                      <a:pPr algn="ctr"/>
                      <a:endParaRPr lang="en-JP" sz="1200" dirty="0">
                        <a:latin typeface="Yu Gothic UI" panose="020B0500000000000000" pitchFamily="34" charset="-128"/>
                        <a:ea typeface="Yu Gothic UI" panose="020B0500000000000000" pitchFamily="34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JP" sz="1200" dirty="0">
                          <a:latin typeface="Yu Gothic UI" panose="020B0500000000000000" pitchFamily="34" charset="-128"/>
                          <a:ea typeface="Yu Gothic UI" panose="020B0500000000000000" pitchFamily="34" charset="-128"/>
                        </a:rPr>
                        <a:t>フロー図の作成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JP" sz="1200" dirty="0">
                          <a:latin typeface="Yu Gothic UI" panose="020B0500000000000000" pitchFamily="34" charset="-128"/>
                          <a:ea typeface="Yu Gothic UI" panose="020B0500000000000000" pitchFamily="34" charset="-128"/>
                        </a:rPr>
                        <a:t>・・・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JP" sz="1200" dirty="0">
                        <a:latin typeface="Yu Gothic UI" panose="020B0500000000000000" pitchFamily="34" charset="-128"/>
                        <a:ea typeface="Yu Gothic UI" panose="020B0500000000000000" pitchFamily="34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JP" sz="1200" dirty="0">
                        <a:latin typeface="Yu Gothic UI" panose="020B0500000000000000" pitchFamily="34" charset="-128"/>
                        <a:ea typeface="Yu Gothic UI" panose="020B0500000000000000" pitchFamily="34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1728514"/>
                  </a:ext>
                </a:extLst>
              </a:tr>
              <a:tr h="313127">
                <a:tc>
                  <a:txBody>
                    <a:bodyPr/>
                    <a:lstStyle/>
                    <a:p>
                      <a:pPr algn="ctr"/>
                      <a:endParaRPr lang="en-JP" sz="1200" dirty="0">
                        <a:latin typeface="Yu Gothic UI" panose="020B0500000000000000" pitchFamily="34" charset="-128"/>
                        <a:ea typeface="Yu Gothic UI" panose="020B0500000000000000" pitchFamily="34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JP" sz="1200" dirty="0">
                          <a:latin typeface="Yu Gothic UI" panose="020B0500000000000000" pitchFamily="34" charset="-128"/>
                          <a:ea typeface="Yu Gothic UI" panose="020B0500000000000000" pitchFamily="34" charset="-128"/>
                        </a:rPr>
                        <a:t>業務手順書の作成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JP" sz="1200" dirty="0">
                          <a:latin typeface="Yu Gothic UI" panose="020B0500000000000000" pitchFamily="34" charset="-128"/>
                          <a:ea typeface="Yu Gothic UI" panose="020B0500000000000000" pitchFamily="34" charset="-128"/>
                        </a:rPr>
                        <a:t>・・・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JP" sz="1200">
                        <a:latin typeface="Yu Gothic UI" panose="020B0500000000000000" pitchFamily="34" charset="-128"/>
                        <a:ea typeface="Yu Gothic UI" panose="020B0500000000000000" pitchFamily="34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JP" sz="1200" dirty="0">
                        <a:latin typeface="Yu Gothic UI" panose="020B0500000000000000" pitchFamily="34" charset="-128"/>
                        <a:ea typeface="Yu Gothic UI" panose="020B0500000000000000" pitchFamily="34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1685562"/>
                  </a:ext>
                </a:extLst>
              </a:tr>
              <a:tr h="313127">
                <a:tc>
                  <a:txBody>
                    <a:bodyPr/>
                    <a:lstStyle/>
                    <a:p>
                      <a:pPr algn="ctr"/>
                      <a:r>
                        <a:rPr lang="en-JP" sz="1200" dirty="0">
                          <a:latin typeface="Yu Gothic UI" panose="020B0500000000000000" pitchFamily="34" charset="-128"/>
                          <a:ea typeface="Yu Gothic UI" panose="020B0500000000000000" pitchFamily="34" charset="-128"/>
                        </a:rPr>
                        <a:t>改善提案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JP" sz="1200" dirty="0">
                          <a:latin typeface="Yu Gothic UI" panose="020B0500000000000000" pitchFamily="34" charset="-128"/>
                          <a:ea typeface="Yu Gothic UI" panose="020B0500000000000000" pitchFamily="34" charset="-128"/>
                        </a:rPr>
                        <a:t>・・・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JP" sz="1200" dirty="0">
                          <a:latin typeface="Yu Gothic UI" panose="020B0500000000000000" pitchFamily="34" charset="-128"/>
                          <a:ea typeface="Yu Gothic UI" panose="020B0500000000000000" pitchFamily="34" charset="-128"/>
                        </a:rPr>
                        <a:t>・・・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JP" sz="1200" dirty="0">
                        <a:latin typeface="Yu Gothic UI" panose="020B0500000000000000" pitchFamily="34" charset="-128"/>
                        <a:ea typeface="Yu Gothic UI" panose="020B0500000000000000" pitchFamily="34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JP" sz="1200" dirty="0">
                        <a:latin typeface="Yu Gothic UI" panose="020B0500000000000000" pitchFamily="34" charset="-128"/>
                        <a:ea typeface="Yu Gothic UI" panose="020B0500000000000000" pitchFamily="34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8888140"/>
                  </a:ext>
                </a:extLst>
              </a:tr>
              <a:tr h="313127">
                <a:tc>
                  <a:txBody>
                    <a:bodyPr/>
                    <a:lstStyle/>
                    <a:p>
                      <a:pPr algn="ctr"/>
                      <a:endParaRPr lang="en-JP" sz="1200" dirty="0">
                        <a:latin typeface="Yu Gothic UI" panose="020B0500000000000000" pitchFamily="34" charset="-128"/>
                        <a:ea typeface="Yu Gothic UI" panose="020B0500000000000000" pitchFamily="34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JP" sz="1200" dirty="0">
                        <a:latin typeface="Yu Gothic UI" panose="020B0500000000000000" pitchFamily="34" charset="-128"/>
                        <a:ea typeface="Yu Gothic UI" panose="020B0500000000000000" pitchFamily="34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JP" sz="1200" dirty="0">
                        <a:latin typeface="Yu Gothic UI" panose="020B0500000000000000" pitchFamily="34" charset="-128"/>
                        <a:ea typeface="Yu Gothic UI" panose="020B0500000000000000" pitchFamily="34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JP" sz="1200" dirty="0">
                        <a:latin typeface="Yu Gothic UI" panose="020B0500000000000000" pitchFamily="34" charset="-128"/>
                        <a:ea typeface="Yu Gothic UI" panose="020B0500000000000000" pitchFamily="34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JP" sz="1200" dirty="0">
                        <a:latin typeface="Yu Gothic UI" panose="020B0500000000000000" pitchFamily="34" charset="-128"/>
                        <a:ea typeface="Yu Gothic UI" panose="020B0500000000000000" pitchFamily="34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6575831"/>
                  </a:ext>
                </a:extLst>
              </a:tr>
              <a:tr h="313127">
                <a:tc>
                  <a:txBody>
                    <a:bodyPr/>
                    <a:lstStyle/>
                    <a:p>
                      <a:pPr algn="ctr"/>
                      <a:endParaRPr lang="en-JP" sz="1200" dirty="0">
                        <a:latin typeface="Yu Gothic UI" panose="020B0500000000000000" pitchFamily="34" charset="-128"/>
                        <a:ea typeface="Yu Gothic UI" panose="020B0500000000000000" pitchFamily="34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JP" sz="1200" dirty="0">
                        <a:latin typeface="Yu Gothic UI" panose="020B0500000000000000" pitchFamily="34" charset="-128"/>
                        <a:ea typeface="Yu Gothic UI" panose="020B0500000000000000" pitchFamily="34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JP" sz="1200" dirty="0">
                        <a:latin typeface="Yu Gothic UI" panose="020B0500000000000000" pitchFamily="34" charset="-128"/>
                        <a:ea typeface="Yu Gothic UI" panose="020B0500000000000000" pitchFamily="34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JP" sz="1200" dirty="0">
                        <a:latin typeface="Yu Gothic UI" panose="020B0500000000000000" pitchFamily="34" charset="-128"/>
                        <a:ea typeface="Yu Gothic UI" panose="020B0500000000000000" pitchFamily="34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JP" sz="1200" dirty="0">
                        <a:latin typeface="Yu Gothic UI" panose="020B0500000000000000" pitchFamily="34" charset="-128"/>
                        <a:ea typeface="Yu Gothic UI" panose="020B0500000000000000" pitchFamily="34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4802015"/>
                  </a:ext>
                </a:extLst>
              </a:tr>
              <a:tr h="313127">
                <a:tc>
                  <a:txBody>
                    <a:bodyPr/>
                    <a:lstStyle/>
                    <a:p>
                      <a:pPr algn="ctr"/>
                      <a:endParaRPr lang="en-JP" sz="1200" dirty="0">
                        <a:latin typeface="Yu Gothic UI" panose="020B0500000000000000" pitchFamily="34" charset="-128"/>
                        <a:ea typeface="Yu Gothic UI" panose="020B0500000000000000" pitchFamily="34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JP" sz="1200" dirty="0">
                        <a:latin typeface="Yu Gothic UI" panose="020B0500000000000000" pitchFamily="34" charset="-128"/>
                        <a:ea typeface="Yu Gothic UI" panose="020B0500000000000000" pitchFamily="34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JP" sz="1200" dirty="0">
                        <a:latin typeface="Yu Gothic UI" panose="020B0500000000000000" pitchFamily="34" charset="-128"/>
                        <a:ea typeface="Yu Gothic UI" panose="020B0500000000000000" pitchFamily="34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JP" sz="1200" dirty="0">
                        <a:latin typeface="Yu Gothic UI" panose="020B0500000000000000" pitchFamily="34" charset="-128"/>
                        <a:ea typeface="Yu Gothic UI" panose="020B0500000000000000" pitchFamily="34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JP" sz="1200" dirty="0">
                        <a:latin typeface="Yu Gothic UI" panose="020B0500000000000000" pitchFamily="34" charset="-128"/>
                        <a:ea typeface="Yu Gothic UI" panose="020B0500000000000000" pitchFamily="34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5145350"/>
                  </a:ext>
                </a:extLst>
              </a:tr>
              <a:tr h="313127">
                <a:tc>
                  <a:txBody>
                    <a:bodyPr/>
                    <a:lstStyle/>
                    <a:p>
                      <a:pPr algn="ctr"/>
                      <a:endParaRPr lang="en-JP" sz="1200" dirty="0">
                        <a:latin typeface="Yu Gothic UI" panose="020B0500000000000000" pitchFamily="34" charset="-128"/>
                        <a:ea typeface="Yu Gothic UI" panose="020B0500000000000000" pitchFamily="34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JP" sz="1200" dirty="0">
                        <a:latin typeface="Yu Gothic UI" panose="020B0500000000000000" pitchFamily="34" charset="-128"/>
                        <a:ea typeface="Yu Gothic UI" panose="020B0500000000000000" pitchFamily="34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JP" sz="1200" dirty="0">
                        <a:latin typeface="Yu Gothic UI" panose="020B0500000000000000" pitchFamily="34" charset="-128"/>
                        <a:ea typeface="Yu Gothic UI" panose="020B0500000000000000" pitchFamily="34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JP" sz="1200" dirty="0">
                        <a:latin typeface="Yu Gothic UI" panose="020B0500000000000000" pitchFamily="34" charset="-128"/>
                        <a:ea typeface="Yu Gothic UI" panose="020B0500000000000000" pitchFamily="34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JP" sz="1200" dirty="0">
                        <a:latin typeface="Yu Gothic UI" panose="020B0500000000000000" pitchFamily="34" charset="-128"/>
                        <a:ea typeface="Yu Gothic UI" panose="020B0500000000000000" pitchFamily="34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3718230"/>
                  </a:ext>
                </a:extLst>
              </a:tr>
              <a:tr h="313127">
                <a:tc>
                  <a:txBody>
                    <a:bodyPr/>
                    <a:lstStyle/>
                    <a:p>
                      <a:pPr algn="ctr"/>
                      <a:endParaRPr lang="en-JP" sz="1200" dirty="0">
                        <a:latin typeface="Yu Gothic UI" panose="020B0500000000000000" pitchFamily="34" charset="-128"/>
                        <a:ea typeface="Yu Gothic UI" panose="020B0500000000000000" pitchFamily="34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JP" sz="1200" dirty="0">
                        <a:latin typeface="Yu Gothic UI" panose="020B0500000000000000" pitchFamily="34" charset="-128"/>
                        <a:ea typeface="Yu Gothic UI" panose="020B0500000000000000" pitchFamily="34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JP" sz="1200" dirty="0">
                        <a:latin typeface="Yu Gothic UI" panose="020B0500000000000000" pitchFamily="34" charset="-128"/>
                        <a:ea typeface="Yu Gothic UI" panose="020B0500000000000000" pitchFamily="34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JP" sz="1200" dirty="0">
                        <a:latin typeface="Yu Gothic UI" panose="020B0500000000000000" pitchFamily="34" charset="-128"/>
                        <a:ea typeface="Yu Gothic UI" panose="020B0500000000000000" pitchFamily="34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JP" sz="1200" dirty="0">
                        <a:latin typeface="Yu Gothic UI" panose="020B0500000000000000" pitchFamily="34" charset="-128"/>
                        <a:ea typeface="Yu Gothic UI" panose="020B0500000000000000" pitchFamily="34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4335316"/>
                  </a:ext>
                </a:extLst>
              </a:tr>
              <a:tr h="313127">
                <a:tc>
                  <a:txBody>
                    <a:bodyPr/>
                    <a:lstStyle/>
                    <a:p>
                      <a:pPr algn="ctr"/>
                      <a:endParaRPr lang="en-JP" sz="1200" dirty="0">
                        <a:latin typeface="Yu Gothic UI" panose="020B0500000000000000" pitchFamily="34" charset="-128"/>
                        <a:ea typeface="Yu Gothic UI" panose="020B0500000000000000" pitchFamily="34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JP" sz="1200" dirty="0">
                        <a:latin typeface="Yu Gothic UI" panose="020B0500000000000000" pitchFamily="34" charset="-128"/>
                        <a:ea typeface="Yu Gothic UI" panose="020B0500000000000000" pitchFamily="34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JP" sz="1200" dirty="0">
                        <a:latin typeface="Yu Gothic UI" panose="020B0500000000000000" pitchFamily="34" charset="-128"/>
                        <a:ea typeface="Yu Gothic UI" panose="020B0500000000000000" pitchFamily="34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JP" sz="1200" dirty="0">
                        <a:latin typeface="Yu Gothic UI" panose="020B0500000000000000" pitchFamily="34" charset="-128"/>
                        <a:ea typeface="Yu Gothic UI" panose="020B0500000000000000" pitchFamily="34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JP" sz="1200" dirty="0">
                        <a:latin typeface="Yu Gothic UI" panose="020B0500000000000000" pitchFamily="34" charset="-128"/>
                        <a:ea typeface="Yu Gothic UI" panose="020B0500000000000000" pitchFamily="34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46550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588528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951354-1774-E140-B909-38E0864792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JP" dirty="0"/>
              <a:t>実行計画_全体スケジュール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B1F039F-EA35-1747-BE70-787CB2DFB2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kaizen penguin sample, Inc. 2021</a:t>
            </a:r>
            <a:endParaRPr lang="en-JP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2DE4C98-95A3-5F45-A71C-AACF40552F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A8557-FC7A-AD47-B548-20C9F3851F30}" type="slidenum">
              <a:rPr lang="en-JP" smtClean="0"/>
              <a:pPr/>
              <a:t>11</a:t>
            </a:fld>
            <a:endParaRPr lang="en-JP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533AA3B-E8DC-9946-8BF3-037AE06B0A71}"/>
              </a:ext>
            </a:extLst>
          </p:cNvPr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r>
              <a:rPr lang="en-JP" dirty="0"/>
              <a:t>納品業務オペレーション改善までの主なタスクとスケジュールは以下です。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8051B6FC-2839-074C-828C-E493475979CE}"/>
              </a:ext>
            </a:extLst>
          </p:cNvPr>
          <p:cNvGrpSpPr/>
          <p:nvPr/>
        </p:nvGrpSpPr>
        <p:grpSpPr>
          <a:xfrm>
            <a:off x="683792" y="1750335"/>
            <a:ext cx="10123510" cy="4426500"/>
            <a:chOff x="659286" y="1785251"/>
            <a:chExt cx="10123510" cy="4426500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54566060-E7C5-5142-9E3B-3E5A0F6AD971}"/>
                </a:ext>
              </a:extLst>
            </p:cNvPr>
            <p:cNvSpPr/>
            <p:nvPr/>
          </p:nvSpPr>
          <p:spPr>
            <a:xfrm>
              <a:off x="3230440" y="1785251"/>
              <a:ext cx="1425038" cy="34055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JP" dirty="0">
                  <a:solidFill>
                    <a:schemeClr val="tx1"/>
                  </a:solidFill>
                  <a:latin typeface="Yu Gothic UI" panose="020B0500000000000000" pitchFamily="34" charset="-128"/>
                  <a:ea typeface="Yu Gothic UI" panose="020B0500000000000000" pitchFamily="34" charset="-128"/>
                </a:rPr>
                <a:t>2月</a:t>
              </a: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5F0B1D7-B915-654C-A8E8-1C0B13F5F6F2}"/>
                </a:ext>
              </a:extLst>
            </p:cNvPr>
            <p:cNvSpPr/>
            <p:nvPr/>
          </p:nvSpPr>
          <p:spPr>
            <a:xfrm>
              <a:off x="4762270" y="1785251"/>
              <a:ext cx="1425038" cy="34055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JP" dirty="0">
                  <a:solidFill>
                    <a:schemeClr val="tx1"/>
                  </a:solidFill>
                  <a:latin typeface="Yu Gothic UI" panose="020B0500000000000000" pitchFamily="34" charset="-128"/>
                  <a:ea typeface="Yu Gothic UI" panose="020B0500000000000000" pitchFamily="34" charset="-128"/>
                </a:rPr>
                <a:t>3月</a:t>
              </a: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11A2173E-3934-7948-8B55-DC21B6D28078}"/>
                </a:ext>
              </a:extLst>
            </p:cNvPr>
            <p:cNvSpPr/>
            <p:nvPr/>
          </p:nvSpPr>
          <p:spPr>
            <a:xfrm>
              <a:off x="1698610" y="1785251"/>
              <a:ext cx="1425038" cy="34055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JP" dirty="0">
                  <a:solidFill>
                    <a:schemeClr val="tx1"/>
                  </a:solidFill>
                  <a:latin typeface="Yu Gothic UI" panose="020B0500000000000000" pitchFamily="34" charset="-128"/>
                  <a:ea typeface="Yu Gothic UI" panose="020B0500000000000000" pitchFamily="34" charset="-128"/>
                </a:rPr>
                <a:t>1月</a:t>
              </a: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99DADD12-5FC6-374A-99D8-BF5F69908C1C}"/>
                </a:ext>
              </a:extLst>
            </p:cNvPr>
            <p:cNvSpPr/>
            <p:nvPr/>
          </p:nvSpPr>
          <p:spPr>
            <a:xfrm>
              <a:off x="659286" y="2340950"/>
              <a:ext cx="844522" cy="143975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JP" sz="1400" dirty="0">
                  <a:solidFill>
                    <a:schemeClr val="tx1"/>
                  </a:solidFill>
                  <a:latin typeface="Yu Gothic UI" panose="020B0500000000000000" pitchFamily="34" charset="-128"/>
                  <a:ea typeface="Yu Gothic UI" panose="020B0500000000000000" pitchFamily="34" charset="-128"/>
                </a:rPr>
                <a:t>現状</a:t>
              </a:r>
            </a:p>
            <a:p>
              <a:pPr algn="ctr"/>
              <a:r>
                <a:rPr lang="en-JP" sz="1400" dirty="0">
                  <a:solidFill>
                    <a:schemeClr val="tx1"/>
                  </a:solidFill>
                  <a:latin typeface="Yu Gothic UI" panose="020B0500000000000000" pitchFamily="34" charset="-128"/>
                  <a:ea typeface="Yu Gothic UI" panose="020B0500000000000000" pitchFamily="34" charset="-128"/>
                </a:rPr>
                <a:t>整理</a:t>
              </a:r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98E7E9B4-3D48-2049-9FC6-B28547975132}"/>
                </a:ext>
              </a:extLst>
            </p:cNvPr>
            <p:cNvSpPr/>
            <p:nvPr/>
          </p:nvSpPr>
          <p:spPr>
            <a:xfrm>
              <a:off x="659286" y="3849878"/>
              <a:ext cx="844522" cy="81641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JP" sz="1400" dirty="0">
                  <a:solidFill>
                    <a:schemeClr val="tx1"/>
                  </a:solidFill>
                  <a:latin typeface="Yu Gothic UI" panose="020B0500000000000000" pitchFamily="34" charset="-128"/>
                  <a:ea typeface="Yu Gothic UI" panose="020B0500000000000000" pitchFamily="34" charset="-128"/>
                </a:rPr>
                <a:t>改善案</a:t>
              </a:r>
            </a:p>
            <a:p>
              <a:pPr algn="ctr"/>
              <a:r>
                <a:rPr lang="en-JP" sz="1400" dirty="0">
                  <a:solidFill>
                    <a:schemeClr val="tx1"/>
                  </a:solidFill>
                  <a:latin typeface="Yu Gothic UI" panose="020B0500000000000000" pitchFamily="34" charset="-128"/>
                  <a:ea typeface="Yu Gothic UI" panose="020B0500000000000000" pitchFamily="34" charset="-128"/>
                </a:rPr>
                <a:t>検討</a:t>
              </a: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2A37C607-D08A-1746-8490-545479D37586}"/>
                </a:ext>
              </a:extLst>
            </p:cNvPr>
            <p:cNvSpPr/>
            <p:nvPr/>
          </p:nvSpPr>
          <p:spPr>
            <a:xfrm>
              <a:off x="7825930" y="1785251"/>
              <a:ext cx="1425038" cy="34055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dirty="0">
                  <a:solidFill>
                    <a:schemeClr val="tx1"/>
                  </a:solidFill>
                  <a:latin typeface="Yu Gothic UI" panose="020B0500000000000000" pitchFamily="34" charset="-128"/>
                  <a:ea typeface="Yu Gothic UI" panose="020B0500000000000000" pitchFamily="34" charset="-128"/>
                </a:rPr>
                <a:t>5</a:t>
              </a:r>
              <a:r>
                <a:rPr lang="ja-JP" altLang="en-US">
                  <a:solidFill>
                    <a:schemeClr val="tx1"/>
                  </a:solidFill>
                  <a:latin typeface="Yu Gothic UI" panose="020B0500000000000000" pitchFamily="34" charset="-128"/>
                  <a:ea typeface="Yu Gothic UI" panose="020B0500000000000000" pitchFamily="34" charset="-128"/>
                </a:rPr>
                <a:t>月</a:t>
              </a:r>
              <a:endParaRPr lang="en-US" altLang="ja-JP" dirty="0">
                <a:solidFill>
                  <a:schemeClr val="tx1"/>
                </a:solidFill>
                <a:latin typeface="Yu Gothic UI" panose="020B0500000000000000" pitchFamily="34" charset="-128"/>
                <a:ea typeface="Yu Gothic UI" panose="020B0500000000000000" pitchFamily="34" charset="-128"/>
              </a:endParaRP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43283753-A722-4044-AC23-20FE7DBAEB7C}"/>
                </a:ext>
              </a:extLst>
            </p:cNvPr>
            <p:cNvSpPr/>
            <p:nvPr/>
          </p:nvSpPr>
          <p:spPr>
            <a:xfrm>
              <a:off x="9357758" y="1785251"/>
              <a:ext cx="1425038" cy="34055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JP" dirty="0">
                  <a:solidFill>
                    <a:schemeClr val="tx1"/>
                  </a:solidFill>
                  <a:latin typeface="Yu Gothic UI" panose="020B0500000000000000" pitchFamily="34" charset="-128"/>
                  <a:ea typeface="Yu Gothic UI" panose="020B0500000000000000" pitchFamily="34" charset="-128"/>
                </a:rPr>
                <a:t>6月</a:t>
              </a: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810ABB38-76A5-A143-BAB5-FEAA2E344655}"/>
                </a:ext>
              </a:extLst>
            </p:cNvPr>
            <p:cNvSpPr/>
            <p:nvPr/>
          </p:nvSpPr>
          <p:spPr>
            <a:xfrm>
              <a:off x="6294100" y="1785251"/>
              <a:ext cx="1425038" cy="34055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JP" dirty="0">
                  <a:solidFill>
                    <a:schemeClr val="tx1"/>
                  </a:solidFill>
                  <a:latin typeface="Yu Gothic UI" panose="020B0500000000000000" pitchFamily="34" charset="-128"/>
                  <a:ea typeface="Yu Gothic UI" panose="020B0500000000000000" pitchFamily="34" charset="-128"/>
                </a:rPr>
                <a:t>4月</a:t>
              </a:r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D9293385-FD13-6642-A86C-6BBF98F9A0E8}"/>
                </a:ext>
              </a:extLst>
            </p:cNvPr>
            <p:cNvSpPr/>
            <p:nvPr/>
          </p:nvSpPr>
          <p:spPr>
            <a:xfrm>
              <a:off x="659286" y="4735463"/>
              <a:ext cx="844522" cy="147628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JP" sz="1400" dirty="0">
                  <a:solidFill>
                    <a:schemeClr val="tx1"/>
                  </a:solidFill>
                  <a:latin typeface="Yu Gothic UI" panose="020B0500000000000000" pitchFamily="34" charset="-128"/>
                  <a:ea typeface="Yu Gothic UI" panose="020B0500000000000000" pitchFamily="34" charset="-128"/>
                </a:rPr>
                <a:t>実行</a:t>
              </a: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245B1509-FD8C-844E-B20D-AD67883C6B8F}"/>
                </a:ext>
              </a:extLst>
            </p:cNvPr>
            <p:cNvSpPr/>
            <p:nvPr/>
          </p:nvSpPr>
          <p:spPr>
            <a:xfrm>
              <a:off x="1598808" y="2257498"/>
              <a:ext cx="9183988" cy="395425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JP">
                <a:solidFill>
                  <a:schemeClr val="tx1"/>
                </a:solidFill>
                <a:latin typeface="Yu Gothic UI" panose="020B0500000000000000" pitchFamily="34" charset="-128"/>
                <a:ea typeface="Yu Gothic UI" panose="020B0500000000000000" pitchFamily="34" charset="-128"/>
              </a:endParaRPr>
            </a:p>
          </p:txBody>
        </p:sp>
        <p:sp>
          <p:nvSpPr>
            <p:cNvPr id="32" name="Pentagon 31">
              <a:extLst>
                <a:ext uri="{FF2B5EF4-FFF2-40B4-BE49-F238E27FC236}">
                  <a16:creationId xmlns:a16="http://schemas.microsoft.com/office/drawing/2014/main" id="{D8EB2C7C-0D88-E54D-925A-90256D87AA4D}"/>
                </a:ext>
              </a:extLst>
            </p:cNvPr>
            <p:cNvSpPr/>
            <p:nvPr/>
          </p:nvSpPr>
          <p:spPr>
            <a:xfrm>
              <a:off x="1698610" y="2340951"/>
              <a:ext cx="2244436" cy="278022"/>
            </a:xfrm>
            <a:prstGeom prst="homePlat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JP" sz="1200" dirty="0">
                  <a:solidFill>
                    <a:schemeClr val="bg1"/>
                  </a:solidFill>
                  <a:latin typeface="Yu Gothic UI" panose="020B0500000000000000" pitchFamily="34" charset="-128"/>
                  <a:ea typeface="Yu Gothic UI" panose="020B0500000000000000" pitchFamily="34" charset="-128"/>
                </a:rPr>
                <a:t>業務ヒアリング</a:t>
              </a:r>
            </a:p>
          </p:txBody>
        </p:sp>
        <p:sp>
          <p:nvSpPr>
            <p:cNvPr id="25" name="Pentagon 24">
              <a:extLst>
                <a:ext uri="{FF2B5EF4-FFF2-40B4-BE49-F238E27FC236}">
                  <a16:creationId xmlns:a16="http://schemas.microsoft.com/office/drawing/2014/main" id="{F911A8DD-3E6B-7849-8E90-052FA0E7B573}"/>
                </a:ext>
              </a:extLst>
            </p:cNvPr>
            <p:cNvSpPr/>
            <p:nvPr/>
          </p:nvSpPr>
          <p:spPr>
            <a:xfrm>
              <a:off x="2820828" y="2702425"/>
              <a:ext cx="1478477" cy="278022"/>
            </a:xfrm>
            <a:prstGeom prst="homePlat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JP" sz="1200" dirty="0">
                  <a:solidFill>
                    <a:schemeClr val="bg1"/>
                  </a:solidFill>
                  <a:latin typeface="Yu Gothic UI" panose="020B0500000000000000" pitchFamily="34" charset="-128"/>
                  <a:ea typeface="Yu Gothic UI" panose="020B0500000000000000" pitchFamily="34" charset="-128"/>
                </a:rPr>
                <a:t>業務一覧表作成</a:t>
              </a:r>
            </a:p>
          </p:txBody>
        </p:sp>
      </p:grpSp>
      <p:sp>
        <p:nvSpPr>
          <p:cNvPr id="26" name="Pentagon 25">
            <a:extLst>
              <a:ext uri="{FF2B5EF4-FFF2-40B4-BE49-F238E27FC236}">
                <a16:creationId xmlns:a16="http://schemas.microsoft.com/office/drawing/2014/main" id="{BCC63D15-1CB6-9A48-9CE1-8357D0F984E6}"/>
              </a:ext>
            </a:extLst>
          </p:cNvPr>
          <p:cNvSpPr/>
          <p:nvPr/>
        </p:nvSpPr>
        <p:spPr>
          <a:xfrm>
            <a:off x="3294355" y="3062109"/>
            <a:ext cx="1375646" cy="27720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sz="1200" dirty="0">
                <a:solidFill>
                  <a:schemeClr val="bg1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フロー図作成</a:t>
            </a:r>
          </a:p>
        </p:txBody>
      </p:sp>
      <p:sp>
        <p:nvSpPr>
          <p:cNvPr id="27" name="Pentagon 26">
            <a:extLst>
              <a:ext uri="{FF2B5EF4-FFF2-40B4-BE49-F238E27FC236}">
                <a16:creationId xmlns:a16="http://schemas.microsoft.com/office/drawing/2014/main" id="{E9CE620B-8E2E-FC4E-A73A-37469FD428D2}"/>
              </a:ext>
            </a:extLst>
          </p:cNvPr>
          <p:cNvSpPr/>
          <p:nvPr/>
        </p:nvSpPr>
        <p:spPr>
          <a:xfrm>
            <a:off x="3294355" y="3453220"/>
            <a:ext cx="1375646" cy="27720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sz="1200" dirty="0">
                <a:solidFill>
                  <a:schemeClr val="bg1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手順書作成</a:t>
            </a:r>
          </a:p>
        </p:txBody>
      </p:sp>
      <p:sp>
        <p:nvSpPr>
          <p:cNvPr id="49" name="Pentagon 48">
            <a:extLst>
              <a:ext uri="{FF2B5EF4-FFF2-40B4-BE49-F238E27FC236}">
                <a16:creationId xmlns:a16="http://schemas.microsoft.com/office/drawing/2014/main" id="{250FE755-A800-8544-A5FB-0353AC1466B7}"/>
              </a:ext>
            </a:extLst>
          </p:cNvPr>
          <p:cNvSpPr/>
          <p:nvPr/>
        </p:nvSpPr>
        <p:spPr>
          <a:xfrm>
            <a:off x="4786776" y="3942807"/>
            <a:ext cx="1535795" cy="27720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sz="1200" dirty="0">
                <a:solidFill>
                  <a:schemeClr val="bg1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・・・・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B4402D1C-998C-AE49-A554-5D7A01995EC7}"/>
              </a:ext>
            </a:extLst>
          </p:cNvPr>
          <p:cNvCxnSpPr>
            <a:cxnSpLocks/>
          </p:cNvCxnSpPr>
          <p:nvPr/>
        </p:nvCxnSpPr>
        <p:spPr>
          <a:xfrm>
            <a:off x="1723116" y="3810789"/>
            <a:ext cx="8856592" cy="8346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9DC27B21-6E7F-154C-9A3E-820A2ACDFD14}"/>
              </a:ext>
            </a:extLst>
          </p:cNvPr>
          <p:cNvCxnSpPr>
            <a:cxnSpLocks/>
          </p:cNvCxnSpPr>
          <p:nvPr/>
        </p:nvCxnSpPr>
        <p:spPr>
          <a:xfrm>
            <a:off x="1712094" y="4700547"/>
            <a:ext cx="8856592" cy="8346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Pentagon 50">
            <a:extLst>
              <a:ext uri="{FF2B5EF4-FFF2-40B4-BE49-F238E27FC236}">
                <a16:creationId xmlns:a16="http://schemas.microsoft.com/office/drawing/2014/main" id="{58C96708-8294-F14F-B0BF-6D1562570C41}"/>
              </a:ext>
            </a:extLst>
          </p:cNvPr>
          <p:cNvSpPr/>
          <p:nvPr/>
        </p:nvSpPr>
        <p:spPr>
          <a:xfrm>
            <a:off x="6438384" y="3940281"/>
            <a:ext cx="2184915" cy="27720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sz="1200" dirty="0">
                <a:solidFill>
                  <a:schemeClr val="bg1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・・・・</a:t>
            </a:r>
          </a:p>
        </p:txBody>
      </p:sp>
      <p:sp>
        <p:nvSpPr>
          <p:cNvPr id="52" name="Pentagon 51">
            <a:extLst>
              <a:ext uri="{FF2B5EF4-FFF2-40B4-BE49-F238E27FC236}">
                <a16:creationId xmlns:a16="http://schemas.microsoft.com/office/drawing/2014/main" id="{75CD3C8E-FFEF-5742-A728-E2A12F501B49}"/>
              </a:ext>
            </a:extLst>
          </p:cNvPr>
          <p:cNvSpPr/>
          <p:nvPr/>
        </p:nvSpPr>
        <p:spPr>
          <a:xfrm>
            <a:off x="4786776" y="4321549"/>
            <a:ext cx="2469987" cy="27720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sz="1200" dirty="0">
                <a:solidFill>
                  <a:schemeClr val="bg1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・・・・</a:t>
            </a:r>
          </a:p>
        </p:txBody>
      </p:sp>
      <p:sp>
        <p:nvSpPr>
          <p:cNvPr id="53" name="Pentagon 52">
            <a:extLst>
              <a:ext uri="{FF2B5EF4-FFF2-40B4-BE49-F238E27FC236}">
                <a16:creationId xmlns:a16="http://schemas.microsoft.com/office/drawing/2014/main" id="{91FFB63E-8ECF-F549-8ABA-E43BEC6D4792}"/>
              </a:ext>
            </a:extLst>
          </p:cNvPr>
          <p:cNvSpPr/>
          <p:nvPr/>
        </p:nvSpPr>
        <p:spPr>
          <a:xfrm>
            <a:off x="5790221" y="4835970"/>
            <a:ext cx="4921322" cy="245845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sz="1200" dirty="0">
                <a:solidFill>
                  <a:schemeClr val="bg1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・・・・</a:t>
            </a:r>
          </a:p>
        </p:txBody>
      </p:sp>
      <p:sp>
        <p:nvSpPr>
          <p:cNvPr id="54" name="Pentagon 53">
            <a:extLst>
              <a:ext uri="{FF2B5EF4-FFF2-40B4-BE49-F238E27FC236}">
                <a16:creationId xmlns:a16="http://schemas.microsoft.com/office/drawing/2014/main" id="{34D7E362-1E72-1D4D-82D8-D9826D80BA58}"/>
              </a:ext>
            </a:extLst>
          </p:cNvPr>
          <p:cNvSpPr/>
          <p:nvPr/>
        </p:nvSpPr>
        <p:spPr>
          <a:xfrm>
            <a:off x="5790221" y="5177682"/>
            <a:ext cx="2060215" cy="27720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sz="1200" dirty="0">
                <a:solidFill>
                  <a:schemeClr val="bg1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・・・・</a:t>
            </a:r>
          </a:p>
        </p:txBody>
      </p:sp>
      <p:sp>
        <p:nvSpPr>
          <p:cNvPr id="55" name="Pentagon 54">
            <a:extLst>
              <a:ext uri="{FF2B5EF4-FFF2-40B4-BE49-F238E27FC236}">
                <a16:creationId xmlns:a16="http://schemas.microsoft.com/office/drawing/2014/main" id="{56C20EF2-DA25-384E-A562-57DE3521717D}"/>
              </a:ext>
            </a:extLst>
          </p:cNvPr>
          <p:cNvSpPr/>
          <p:nvPr/>
        </p:nvSpPr>
        <p:spPr>
          <a:xfrm>
            <a:off x="7850436" y="5495898"/>
            <a:ext cx="2060215" cy="27720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sz="1200" dirty="0">
                <a:solidFill>
                  <a:schemeClr val="bg1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・・・・</a:t>
            </a:r>
          </a:p>
        </p:txBody>
      </p:sp>
      <p:sp>
        <p:nvSpPr>
          <p:cNvPr id="56" name="Pentagon 55">
            <a:extLst>
              <a:ext uri="{FF2B5EF4-FFF2-40B4-BE49-F238E27FC236}">
                <a16:creationId xmlns:a16="http://schemas.microsoft.com/office/drawing/2014/main" id="{E1F4FC90-4618-074F-9AF8-D7E454294D73}"/>
              </a:ext>
            </a:extLst>
          </p:cNvPr>
          <p:cNvSpPr/>
          <p:nvPr/>
        </p:nvSpPr>
        <p:spPr>
          <a:xfrm>
            <a:off x="7850436" y="5850738"/>
            <a:ext cx="2861107" cy="245845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sz="1200" dirty="0">
                <a:solidFill>
                  <a:schemeClr val="bg1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・・・・</a:t>
            </a:r>
          </a:p>
        </p:txBody>
      </p:sp>
      <p:sp>
        <p:nvSpPr>
          <p:cNvPr id="57" name="Pentagon 56">
            <a:extLst>
              <a:ext uri="{FF2B5EF4-FFF2-40B4-BE49-F238E27FC236}">
                <a16:creationId xmlns:a16="http://schemas.microsoft.com/office/drawing/2014/main" id="{A55F31C2-CDDD-BE47-82DA-38955398D7EE}"/>
              </a:ext>
            </a:extLst>
          </p:cNvPr>
          <p:cNvSpPr/>
          <p:nvPr/>
        </p:nvSpPr>
        <p:spPr>
          <a:xfrm>
            <a:off x="9922526" y="5519995"/>
            <a:ext cx="800892" cy="253103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sz="1200" dirty="0">
                <a:solidFill>
                  <a:schemeClr val="bg1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・・・・</a:t>
            </a:r>
          </a:p>
        </p:txBody>
      </p:sp>
    </p:spTree>
    <p:extLst>
      <p:ext uri="{BB962C8B-B14F-4D97-AF65-F5344CB8AC3E}">
        <p14:creationId xmlns:p14="http://schemas.microsoft.com/office/powerpoint/2010/main" val="33049755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951354-1774-E140-B909-38E0864792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JP" dirty="0"/>
              <a:t>実行計画</a:t>
            </a:r>
            <a:r>
              <a:rPr lang="ja-JP" altLang="en-US"/>
              <a:t>　</a:t>
            </a:r>
            <a:r>
              <a:rPr lang="en-US" dirty="0"/>
              <a:t>–</a:t>
            </a:r>
            <a:r>
              <a:rPr lang="en-US" dirty="0" err="1"/>
              <a:t>組織体制・役割分担</a:t>
            </a:r>
            <a:r>
              <a:rPr lang="en-US" dirty="0"/>
              <a:t>-</a:t>
            </a:r>
            <a:endParaRPr lang="en-JP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B1F039F-EA35-1747-BE70-787CB2DFB2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kaizen penguin sample, Inc. 2021</a:t>
            </a:r>
            <a:endParaRPr lang="en-JP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2DE4C98-95A3-5F45-A71C-AACF40552F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A8557-FC7A-AD47-B548-20C9F3851F30}" type="slidenum">
              <a:rPr lang="en-JP" smtClean="0"/>
              <a:pPr/>
              <a:t>12</a:t>
            </a:fld>
            <a:endParaRPr lang="en-JP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533AA3B-E8DC-9946-8BF3-037AE06B0A71}"/>
              </a:ext>
            </a:extLst>
          </p:cNvPr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r>
              <a:rPr lang="en-JP" dirty="0"/>
              <a:t>実施体制は以下の通りです。</a:t>
            </a:r>
          </a:p>
        </p:txBody>
      </p:sp>
      <p:graphicFrame>
        <p:nvGraphicFramePr>
          <p:cNvPr id="3" name="Table 17">
            <a:extLst>
              <a:ext uri="{FF2B5EF4-FFF2-40B4-BE49-F238E27FC236}">
                <a16:creationId xmlns:a16="http://schemas.microsoft.com/office/drawing/2014/main" id="{07FAA0AE-A834-4941-8B03-9614C97111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9981188"/>
              </p:ext>
            </p:extLst>
          </p:nvPr>
        </p:nvGraphicFramePr>
        <p:xfrm>
          <a:off x="1723514" y="1724919"/>
          <a:ext cx="8744972" cy="411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6866">
                  <a:extLst>
                    <a:ext uri="{9D8B030D-6E8A-4147-A177-3AD203B41FA5}">
                      <a16:colId xmlns:a16="http://schemas.microsoft.com/office/drawing/2014/main" val="3776731573"/>
                    </a:ext>
                  </a:extLst>
                </a:gridCol>
                <a:gridCol w="3843473">
                  <a:extLst>
                    <a:ext uri="{9D8B030D-6E8A-4147-A177-3AD203B41FA5}">
                      <a16:colId xmlns:a16="http://schemas.microsoft.com/office/drawing/2014/main" val="3944881065"/>
                    </a:ext>
                  </a:extLst>
                </a:gridCol>
                <a:gridCol w="2534633">
                  <a:extLst>
                    <a:ext uri="{9D8B030D-6E8A-4147-A177-3AD203B41FA5}">
                      <a16:colId xmlns:a16="http://schemas.microsoft.com/office/drawing/2014/main" val="3270259875"/>
                    </a:ext>
                  </a:extLst>
                </a:gridCol>
              </a:tblGrid>
              <a:tr h="224153">
                <a:tc>
                  <a:txBody>
                    <a:bodyPr/>
                    <a:lstStyle/>
                    <a:p>
                      <a:r>
                        <a:rPr lang="en-JP" sz="1200" b="0" dirty="0">
                          <a:solidFill>
                            <a:schemeClr val="tx1"/>
                          </a:solidFill>
                          <a:latin typeface="Yu Gothic UI" panose="020B0500000000000000" pitchFamily="34" charset="-128"/>
                          <a:ea typeface="Yu Gothic UI" panose="020B0500000000000000" pitchFamily="34" charset="-128"/>
                        </a:rPr>
                        <a:t>担当領域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JP" sz="1200" b="0" dirty="0">
                          <a:solidFill>
                            <a:schemeClr val="tx1"/>
                          </a:solidFill>
                          <a:latin typeface="Yu Gothic UI" panose="020B0500000000000000" pitchFamily="34" charset="-128"/>
                          <a:ea typeface="Yu Gothic UI" panose="020B0500000000000000" pitchFamily="34" charset="-128"/>
                        </a:rPr>
                        <a:t>役割範囲・対象業務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JP" sz="1200" b="0" dirty="0">
                          <a:solidFill>
                            <a:schemeClr val="tx1"/>
                          </a:solidFill>
                          <a:latin typeface="Yu Gothic UI" panose="020B0500000000000000" pitchFamily="34" charset="-128"/>
                          <a:ea typeface="Yu Gothic UI" panose="020B0500000000000000" pitchFamily="34" charset="-128"/>
                        </a:rPr>
                        <a:t>担当者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2631034"/>
                  </a:ext>
                </a:extLst>
              </a:tr>
              <a:tr h="224153">
                <a:tc>
                  <a:txBody>
                    <a:bodyPr/>
                    <a:lstStyle/>
                    <a:p>
                      <a:r>
                        <a:rPr lang="en-JP" sz="1200" b="0" dirty="0">
                          <a:solidFill>
                            <a:schemeClr val="tx1"/>
                          </a:solidFill>
                          <a:latin typeface="Yu Gothic UI" panose="020B0500000000000000" pitchFamily="34" charset="-128"/>
                          <a:ea typeface="Yu Gothic UI" panose="020B0500000000000000" pitchFamily="34" charset="-128"/>
                        </a:rPr>
                        <a:t>プロジェクトリーダー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JP" sz="1200" b="0" dirty="0">
                          <a:solidFill>
                            <a:schemeClr val="tx1"/>
                          </a:solidFill>
                          <a:latin typeface="Yu Gothic UI" panose="020B0500000000000000" pitchFamily="34" charset="-128"/>
                          <a:ea typeface="Yu Gothic UI" panose="020B0500000000000000" pitchFamily="34" charset="-128"/>
                        </a:rPr>
                        <a:t>・プロジェクト全体の進捗管理</a:t>
                      </a:r>
                    </a:p>
                    <a:p>
                      <a:r>
                        <a:rPr lang="en-JP" sz="1200" b="0" dirty="0">
                          <a:solidFill>
                            <a:schemeClr val="tx1"/>
                          </a:solidFill>
                          <a:latin typeface="Yu Gothic UI" panose="020B0500000000000000" pitchFamily="34" charset="-128"/>
                          <a:ea typeface="Yu Gothic UI" panose="020B0500000000000000" pitchFamily="34" charset="-128"/>
                        </a:rPr>
                        <a:t>・最終ジャッジ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JP" sz="1200" b="0" dirty="0">
                          <a:solidFill>
                            <a:schemeClr val="tx1"/>
                          </a:solidFill>
                          <a:latin typeface="Yu Gothic UI" panose="020B0500000000000000" pitchFamily="34" charset="-128"/>
                          <a:ea typeface="Yu Gothic UI" panose="020B0500000000000000" pitchFamily="34" charset="-128"/>
                        </a:rPr>
                        <a:t>改善太郎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4480957"/>
                  </a:ext>
                </a:extLst>
              </a:tr>
              <a:tr h="224153">
                <a:tc>
                  <a:txBody>
                    <a:bodyPr/>
                    <a:lstStyle/>
                    <a:p>
                      <a:r>
                        <a:rPr lang="en-JP" sz="1200" b="0" dirty="0">
                          <a:solidFill>
                            <a:schemeClr val="tx1"/>
                          </a:solidFill>
                          <a:latin typeface="Yu Gothic UI" panose="020B0500000000000000" pitchFamily="34" charset="-128"/>
                          <a:ea typeface="Yu Gothic UI" panose="020B0500000000000000" pitchFamily="34" charset="-128"/>
                        </a:rPr>
                        <a:t>業務整理支援マネージャー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JP" sz="1200" b="0" dirty="0">
                          <a:solidFill>
                            <a:schemeClr val="tx1"/>
                          </a:solidFill>
                          <a:latin typeface="Yu Gothic UI" panose="020B0500000000000000" pitchFamily="34" charset="-128"/>
                          <a:ea typeface="Yu Gothic UI" panose="020B0500000000000000" pitchFamily="34" charset="-128"/>
                        </a:rPr>
                        <a:t>・業務整理フェーズにおける業務可視化</a:t>
                      </a:r>
                    </a:p>
                    <a:p>
                      <a:r>
                        <a:rPr lang="en-JP" sz="1200" b="0" dirty="0">
                          <a:solidFill>
                            <a:schemeClr val="tx1"/>
                          </a:solidFill>
                          <a:latin typeface="Yu Gothic UI" panose="020B0500000000000000" pitchFamily="34" charset="-128"/>
                          <a:ea typeface="Yu Gothic UI" panose="020B0500000000000000" pitchFamily="34" charset="-128"/>
                        </a:rPr>
                        <a:t>・・・・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JP" sz="1200" b="0" dirty="0">
                          <a:solidFill>
                            <a:schemeClr val="tx1"/>
                          </a:solidFill>
                          <a:latin typeface="Yu Gothic UI" panose="020B0500000000000000" pitchFamily="34" charset="-128"/>
                          <a:ea typeface="Yu Gothic UI" panose="020B0500000000000000" pitchFamily="34" charset="-128"/>
                        </a:rPr>
                        <a:t>ペンギン花子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0771356"/>
                  </a:ext>
                </a:extLst>
              </a:tr>
              <a:tr h="224153">
                <a:tc>
                  <a:txBody>
                    <a:bodyPr/>
                    <a:lstStyle/>
                    <a:p>
                      <a:r>
                        <a:rPr lang="en-JP" sz="1200" b="0" dirty="0">
                          <a:solidFill>
                            <a:schemeClr val="tx1"/>
                          </a:solidFill>
                          <a:latin typeface="Yu Gothic UI" panose="020B0500000000000000" pitchFamily="34" charset="-128"/>
                          <a:ea typeface="Yu Gothic UI" panose="020B0500000000000000" pitchFamily="34" charset="-128"/>
                        </a:rPr>
                        <a:t>IT支援マネージャー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JP" sz="1200" b="0" dirty="0">
                          <a:solidFill>
                            <a:schemeClr val="tx1"/>
                          </a:solidFill>
                          <a:latin typeface="Yu Gothic UI" panose="020B0500000000000000" pitchFamily="34" charset="-128"/>
                          <a:ea typeface="Yu Gothic UI" panose="020B0500000000000000" pitchFamily="34" charset="-128"/>
                        </a:rPr>
                        <a:t>・・・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JP" sz="1200" b="0" dirty="0">
                          <a:solidFill>
                            <a:schemeClr val="tx1"/>
                          </a:solidFill>
                          <a:latin typeface="Yu Gothic UI" panose="020B0500000000000000" pitchFamily="34" charset="-128"/>
                          <a:ea typeface="Yu Gothic UI" panose="020B0500000000000000" pitchFamily="34" charset="-128"/>
                        </a:rPr>
                        <a:t>・・・</a:t>
                      </a:r>
                    </a:p>
                    <a:p>
                      <a:r>
                        <a:rPr lang="en-JP" sz="1200" b="0" dirty="0">
                          <a:solidFill>
                            <a:schemeClr val="tx1"/>
                          </a:solidFill>
                          <a:latin typeface="Yu Gothic UI" panose="020B0500000000000000" pitchFamily="34" charset="-128"/>
                          <a:ea typeface="Yu Gothic UI" panose="020B0500000000000000" pitchFamily="34" charset="-128"/>
                        </a:rPr>
                        <a:t>・・・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8441248"/>
                  </a:ext>
                </a:extLst>
              </a:tr>
              <a:tr h="224153">
                <a:tc>
                  <a:txBody>
                    <a:bodyPr/>
                    <a:lstStyle/>
                    <a:p>
                      <a:r>
                        <a:rPr lang="en-JP" sz="1200" b="0" dirty="0">
                          <a:solidFill>
                            <a:schemeClr val="tx1"/>
                          </a:solidFill>
                          <a:latin typeface="Yu Gothic UI" panose="020B0500000000000000" pitchFamily="34" charset="-128"/>
                          <a:ea typeface="Yu Gothic UI" panose="020B0500000000000000" pitchFamily="34" charset="-128"/>
                        </a:rPr>
                        <a:t>・・・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P" sz="1200" b="0" dirty="0">
                          <a:solidFill>
                            <a:schemeClr val="tx1"/>
                          </a:solidFill>
                          <a:latin typeface="Yu Gothic UI" panose="020B0500000000000000" pitchFamily="34" charset="-128"/>
                          <a:ea typeface="Yu Gothic UI" panose="020B0500000000000000" pitchFamily="34" charset="-128"/>
                        </a:rPr>
                        <a:t>・・・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P" sz="1200" b="0" dirty="0">
                          <a:solidFill>
                            <a:schemeClr val="tx1"/>
                          </a:solidFill>
                          <a:latin typeface="Yu Gothic UI" panose="020B0500000000000000" pitchFamily="34" charset="-128"/>
                          <a:ea typeface="Yu Gothic UI" panose="020B0500000000000000" pitchFamily="34" charset="-128"/>
                        </a:rPr>
                        <a:t>・・・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5134773"/>
                  </a:ext>
                </a:extLst>
              </a:tr>
              <a:tr h="224153">
                <a:tc>
                  <a:txBody>
                    <a:bodyPr/>
                    <a:lstStyle/>
                    <a:p>
                      <a:r>
                        <a:rPr lang="en-JP" sz="1200" b="0" dirty="0">
                          <a:solidFill>
                            <a:schemeClr val="tx1"/>
                          </a:solidFill>
                          <a:latin typeface="Yu Gothic UI" panose="020B0500000000000000" pitchFamily="34" charset="-128"/>
                          <a:ea typeface="Yu Gothic UI" panose="020B0500000000000000" pitchFamily="34" charset="-128"/>
                        </a:rPr>
                        <a:t>・・・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P" sz="1200" b="0" dirty="0">
                          <a:solidFill>
                            <a:schemeClr val="tx1"/>
                          </a:solidFill>
                          <a:latin typeface="Yu Gothic UI" panose="020B0500000000000000" pitchFamily="34" charset="-128"/>
                          <a:ea typeface="Yu Gothic UI" panose="020B0500000000000000" pitchFamily="34" charset="-128"/>
                        </a:rPr>
                        <a:t>・・・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P" sz="1200" b="0" dirty="0">
                          <a:solidFill>
                            <a:schemeClr val="tx1"/>
                          </a:solidFill>
                          <a:latin typeface="Yu Gothic UI" panose="020B0500000000000000" pitchFamily="34" charset="-128"/>
                          <a:ea typeface="Yu Gothic UI" panose="020B0500000000000000" pitchFamily="34" charset="-128"/>
                        </a:rPr>
                        <a:t>・・・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8647634"/>
                  </a:ext>
                </a:extLst>
              </a:tr>
              <a:tr h="224153">
                <a:tc>
                  <a:txBody>
                    <a:bodyPr/>
                    <a:lstStyle/>
                    <a:p>
                      <a:endParaRPr lang="en-JP" sz="1200" b="0" dirty="0">
                        <a:solidFill>
                          <a:schemeClr val="tx1"/>
                        </a:solidFill>
                        <a:latin typeface="Yu Gothic UI" panose="020B0500000000000000" pitchFamily="34" charset="-128"/>
                        <a:ea typeface="Yu Gothic UI" panose="020B0500000000000000" pitchFamily="34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P" sz="1200" b="0" dirty="0">
                        <a:solidFill>
                          <a:schemeClr val="tx1"/>
                        </a:solidFill>
                        <a:latin typeface="Yu Gothic UI" panose="020B0500000000000000" pitchFamily="34" charset="-128"/>
                        <a:ea typeface="Yu Gothic UI" panose="020B0500000000000000" pitchFamily="34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P" sz="1200" b="0" dirty="0">
                        <a:solidFill>
                          <a:schemeClr val="tx1"/>
                        </a:solidFill>
                        <a:latin typeface="Yu Gothic UI" panose="020B0500000000000000" pitchFamily="34" charset="-128"/>
                        <a:ea typeface="Yu Gothic UI" panose="020B0500000000000000" pitchFamily="34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0433807"/>
                  </a:ext>
                </a:extLst>
              </a:tr>
              <a:tr h="224153">
                <a:tc>
                  <a:txBody>
                    <a:bodyPr/>
                    <a:lstStyle/>
                    <a:p>
                      <a:endParaRPr lang="en-JP" sz="1200" b="0" dirty="0">
                        <a:solidFill>
                          <a:schemeClr val="tx1"/>
                        </a:solidFill>
                        <a:latin typeface="Yu Gothic UI" panose="020B0500000000000000" pitchFamily="34" charset="-128"/>
                        <a:ea typeface="Yu Gothic UI" panose="020B0500000000000000" pitchFamily="34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P" sz="1200" b="0" dirty="0">
                        <a:solidFill>
                          <a:schemeClr val="tx1"/>
                        </a:solidFill>
                        <a:latin typeface="Yu Gothic UI" panose="020B0500000000000000" pitchFamily="34" charset="-128"/>
                        <a:ea typeface="Yu Gothic UI" panose="020B0500000000000000" pitchFamily="34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P" sz="1200" b="0" dirty="0">
                        <a:solidFill>
                          <a:schemeClr val="tx1"/>
                        </a:solidFill>
                        <a:latin typeface="Yu Gothic UI" panose="020B0500000000000000" pitchFamily="34" charset="-128"/>
                        <a:ea typeface="Yu Gothic UI" panose="020B0500000000000000" pitchFamily="34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6442153"/>
                  </a:ext>
                </a:extLst>
              </a:tr>
              <a:tr h="224153">
                <a:tc>
                  <a:txBody>
                    <a:bodyPr/>
                    <a:lstStyle/>
                    <a:p>
                      <a:endParaRPr lang="en-JP" sz="1200" b="0" dirty="0">
                        <a:solidFill>
                          <a:schemeClr val="tx1"/>
                        </a:solidFill>
                        <a:latin typeface="Yu Gothic UI" panose="020B0500000000000000" pitchFamily="34" charset="-128"/>
                        <a:ea typeface="Yu Gothic UI" panose="020B0500000000000000" pitchFamily="34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P" sz="1200" b="0" dirty="0">
                        <a:solidFill>
                          <a:schemeClr val="tx1"/>
                        </a:solidFill>
                        <a:latin typeface="Yu Gothic UI" panose="020B0500000000000000" pitchFamily="34" charset="-128"/>
                        <a:ea typeface="Yu Gothic UI" panose="020B0500000000000000" pitchFamily="34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P" sz="1200" b="0" dirty="0">
                        <a:solidFill>
                          <a:schemeClr val="tx1"/>
                        </a:solidFill>
                        <a:latin typeface="Yu Gothic UI" panose="020B0500000000000000" pitchFamily="34" charset="-128"/>
                        <a:ea typeface="Yu Gothic UI" panose="020B0500000000000000" pitchFamily="34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3507264"/>
                  </a:ext>
                </a:extLst>
              </a:tr>
              <a:tr h="224153">
                <a:tc>
                  <a:txBody>
                    <a:bodyPr/>
                    <a:lstStyle/>
                    <a:p>
                      <a:endParaRPr lang="en-JP" sz="1200" b="0" dirty="0">
                        <a:solidFill>
                          <a:schemeClr val="tx1"/>
                        </a:solidFill>
                        <a:latin typeface="Yu Gothic UI" panose="020B0500000000000000" pitchFamily="34" charset="-128"/>
                        <a:ea typeface="Yu Gothic UI" panose="020B0500000000000000" pitchFamily="34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P" sz="1200" b="0" dirty="0">
                        <a:solidFill>
                          <a:schemeClr val="tx1"/>
                        </a:solidFill>
                        <a:latin typeface="Yu Gothic UI" panose="020B0500000000000000" pitchFamily="34" charset="-128"/>
                        <a:ea typeface="Yu Gothic UI" panose="020B0500000000000000" pitchFamily="34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P" sz="1200" b="0" dirty="0">
                        <a:solidFill>
                          <a:schemeClr val="tx1"/>
                        </a:solidFill>
                        <a:latin typeface="Yu Gothic UI" panose="020B0500000000000000" pitchFamily="34" charset="-128"/>
                        <a:ea typeface="Yu Gothic UI" panose="020B0500000000000000" pitchFamily="34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5867880"/>
                  </a:ext>
                </a:extLst>
              </a:tr>
              <a:tr h="224153">
                <a:tc>
                  <a:txBody>
                    <a:bodyPr/>
                    <a:lstStyle/>
                    <a:p>
                      <a:endParaRPr lang="en-JP" sz="1200" b="0" dirty="0">
                        <a:solidFill>
                          <a:schemeClr val="tx1"/>
                        </a:solidFill>
                        <a:latin typeface="Yu Gothic UI" panose="020B0500000000000000" pitchFamily="34" charset="-128"/>
                        <a:ea typeface="Yu Gothic UI" panose="020B0500000000000000" pitchFamily="34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P" sz="1200" b="0" dirty="0">
                        <a:solidFill>
                          <a:schemeClr val="tx1"/>
                        </a:solidFill>
                        <a:latin typeface="Yu Gothic UI" panose="020B0500000000000000" pitchFamily="34" charset="-128"/>
                        <a:ea typeface="Yu Gothic UI" panose="020B0500000000000000" pitchFamily="34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P" sz="1200" b="0" dirty="0">
                        <a:solidFill>
                          <a:schemeClr val="tx1"/>
                        </a:solidFill>
                        <a:latin typeface="Yu Gothic UI" panose="020B0500000000000000" pitchFamily="34" charset="-128"/>
                        <a:ea typeface="Yu Gothic UI" panose="020B0500000000000000" pitchFamily="34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8411048"/>
                  </a:ext>
                </a:extLst>
              </a:tr>
              <a:tr h="224153">
                <a:tc>
                  <a:txBody>
                    <a:bodyPr/>
                    <a:lstStyle/>
                    <a:p>
                      <a:endParaRPr lang="en-JP" sz="1200" b="0" dirty="0">
                        <a:solidFill>
                          <a:schemeClr val="tx1"/>
                        </a:solidFill>
                        <a:latin typeface="Yu Gothic UI" panose="020B0500000000000000" pitchFamily="34" charset="-128"/>
                        <a:ea typeface="Yu Gothic UI" panose="020B0500000000000000" pitchFamily="34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P" sz="1200" b="0" dirty="0">
                        <a:solidFill>
                          <a:schemeClr val="tx1"/>
                        </a:solidFill>
                        <a:latin typeface="Yu Gothic UI" panose="020B0500000000000000" pitchFamily="34" charset="-128"/>
                        <a:ea typeface="Yu Gothic UI" panose="020B0500000000000000" pitchFamily="34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P" sz="1200" b="0" dirty="0">
                        <a:solidFill>
                          <a:schemeClr val="tx1"/>
                        </a:solidFill>
                        <a:latin typeface="Yu Gothic UI" panose="020B0500000000000000" pitchFamily="34" charset="-128"/>
                        <a:ea typeface="Yu Gothic UI" panose="020B0500000000000000" pitchFamily="34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7944544"/>
                  </a:ext>
                </a:extLst>
              </a:tr>
              <a:tr h="224153">
                <a:tc>
                  <a:txBody>
                    <a:bodyPr/>
                    <a:lstStyle/>
                    <a:p>
                      <a:endParaRPr lang="en-JP" sz="1200" b="0" dirty="0">
                        <a:solidFill>
                          <a:schemeClr val="tx1"/>
                        </a:solidFill>
                        <a:latin typeface="Yu Gothic UI" panose="020B0500000000000000" pitchFamily="34" charset="-128"/>
                        <a:ea typeface="Yu Gothic UI" panose="020B0500000000000000" pitchFamily="34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P" sz="1200" b="0" dirty="0">
                        <a:solidFill>
                          <a:schemeClr val="tx1"/>
                        </a:solidFill>
                        <a:latin typeface="Yu Gothic UI" panose="020B0500000000000000" pitchFamily="34" charset="-128"/>
                        <a:ea typeface="Yu Gothic UI" panose="020B0500000000000000" pitchFamily="34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JP" sz="1200" b="0" dirty="0">
                        <a:solidFill>
                          <a:schemeClr val="tx1"/>
                        </a:solidFill>
                        <a:latin typeface="Yu Gothic UI" panose="020B0500000000000000" pitchFamily="34" charset="-128"/>
                        <a:ea typeface="Yu Gothic UI" panose="020B0500000000000000" pitchFamily="34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2507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321078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951354-1774-E140-B909-38E0864792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JP" dirty="0"/>
              <a:t>実行計画</a:t>
            </a:r>
            <a:r>
              <a:rPr lang="ja-JP" altLang="en-US"/>
              <a:t>　</a:t>
            </a:r>
            <a:r>
              <a:rPr lang="en-US" dirty="0"/>
              <a:t>–</a:t>
            </a:r>
            <a:r>
              <a:rPr lang="en-US" dirty="0" err="1"/>
              <a:t>組織体制・役割分担</a:t>
            </a:r>
            <a:r>
              <a:rPr lang="en-US" dirty="0"/>
              <a:t>-</a:t>
            </a:r>
            <a:endParaRPr lang="en-JP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B1F039F-EA35-1747-BE70-787CB2DFB2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kaizen penguin sample, Inc. 2021</a:t>
            </a:r>
            <a:endParaRPr lang="en-JP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2DE4C98-95A3-5F45-A71C-AACF40552F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A8557-FC7A-AD47-B548-20C9F3851F30}" type="slidenum">
              <a:rPr lang="en-JP" smtClean="0"/>
              <a:pPr/>
              <a:t>13</a:t>
            </a:fld>
            <a:endParaRPr lang="en-JP"/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BF0706D2-0910-EE4B-AFA1-3435FF31A728}"/>
              </a:ext>
            </a:extLst>
          </p:cNvPr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r>
              <a:rPr lang="en-JP" dirty="0"/>
              <a:t>組織体制の全体図は以下の通りです。</a:t>
            </a:r>
          </a:p>
        </p:txBody>
      </p:sp>
      <p:grpSp>
        <p:nvGrpSpPr>
          <p:cNvPr id="62" name="Group 61">
            <a:extLst>
              <a:ext uri="{FF2B5EF4-FFF2-40B4-BE49-F238E27FC236}">
                <a16:creationId xmlns:a16="http://schemas.microsoft.com/office/drawing/2014/main" id="{2D666287-EB22-6642-9905-769F256AC50A}"/>
              </a:ext>
            </a:extLst>
          </p:cNvPr>
          <p:cNvGrpSpPr/>
          <p:nvPr/>
        </p:nvGrpSpPr>
        <p:grpSpPr>
          <a:xfrm>
            <a:off x="2537515" y="1936016"/>
            <a:ext cx="7116969" cy="3563084"/>
            <a:chOff x="2410692" y="2106555"/>
            <a:chExt cx="7116969" cy="3032954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AC2F8952-136A-4A49-81CE-7F62EAB2C252}"/>
                </a:ext>
              </a:extLst>
            </p:cNvPr>
            <p:cNvSpPr/>
            <p:nvPr/>
          </p:nvSpPr>
          <p:spPr>
            <a:xfrm>
              <a:off x="5034873" y="3138717"/>
              <a:ext cx="2122253" cy="34055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JP" sz="1600" dirty="0">
                  <a:solidFill>
                    <a:schemeClr val="tx1"/>
                  </a:solidFill>
                  <a:latin typeface="Yu Gothic UI" panose="020B0500000000000000" pitchFamily="34" charset="-128"/>
                  <a:ea typeface="Yu Gothic UI" panose="020B0500000000000000" pitchFamily="34" charset="-128"/>
                </a:rPr>
                <a:t>IT支援マネージャー</a:t>
              </a: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9E0733DA-7D12-FC41-855C-D2ED4CAB8813}"/>
                </a:ext>
              </a:extLst>
            </p:cNvPr>
            <p:cNvSpPr/>
            <p:nvPr/>
          </p:nvSpPr>
          <p:spPr>
            <a:xfrm>
              <a:off x="7405408" y="3134319"/>
              <a:ext cx="2122253" cy="34055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JP" sz="1600" dirty="0">
                  <a:solidFill>
                    <a:schemeClr val="tx1"/>
                  </a:solidFill>
                  <a:latin typeface="Yu Gothic UI" panose="020B0500000000000000" pitchFamily="34" charset="-128"/>
                  <a:ea typeface="Yu Gothic UI" panose="020B0500000000000000" pitchFamily="34" charset="-128"/>
                </a:rPr>
                <a:t>・・・</a:t>
              </a: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65589269-4029-284A-BF24-DAE0037B371E}"/>
                </a:ext>
              </a:extLst>
            </p:cNvPr>
            <p:cNvSpPr/>
            <p:nvPr/>
          </p:nvSpPr>
          <p:spPr>
            <a:xfrm>
              <a:off x="5274756" y="2106555"/>
              <a:ext cx="1642488" cy="340552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JP" sz="1600" dirty="0">
                  <a:solidFill>
                    <a:schemeClr val="tx1"/>
                  </a:solidFill>
                  <a:latin typeface="Yu Gothic UI" panose="020B0500000000000000" pitchFamily="34" charset="-128"/>
                  <a:ea typeface="Yu Gothic UI" panose="020B0500000000000000" pitchFamily="34" charset="-128"/>
                </a:rPr>
                <a:t>プロジェクトリ</a:t>
              </a:r>
              <a:r>
                <a:rPr lang="en-JP" sz="1400" dirty="0">
                  <a:solidFill>
                    <a:schemeClr val="tx1"/>
                  </a:solidFill>
                  <a:latin typeface="Yu Gothic UI" panose="020B0500000000000000" pitchFamily="34" charset="-128"/>
                  <a:ea typeface="Yu Gothic UI" panose="020B0500000000000000" pitchFamily="34" charset="-128"/>
                </a:rPr>
                <a:t>ーダー</a:t>
              </a: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8080B0C8-0FF1-F640-BCA9-FED4366D6823}"/>
                </a:ext>
              </a:extLst>
            </p:cNvPr>
            <p:cNvSpPr/>
            <p:nvPr/>
          </p:nvSpPr>
          <p:spPr>
            <a:xfrm>
              <a:off x="7135355" y="2479068"/>
              <a:ext cx="1017660" cy="34055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JP" sz="1600" dirty="0">
                  <a:solidFill>
                    <a:schemeClr val="tx1"/>
                  </a:solidFill>
                  <a:latin typeface="Yu Gothic UI" panose="020B0500000000000000" pitchFamily="34" charset="-128"/>
                  <a:ea typeface="Yu Gothic UI" panose="020B0500000000000000" pitchFamily="34" charset="-128"/>
                </a:rPr>
                <a:t>PMO</a:t>
              </a: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FD80319F-B301-7D4B-90D5-71BAD349AB58}"/>
                </a:ext>
              </a:extLst>
            </p:cNvPr>
            <p:cNvSpPr/>
            <p:nvPr/>
          </p:nvSpPr>
          <p:spPr>
            <a:xfrm>
              <a:off x="2410692" y="3138717"/>
              <a:ext cx="2375900" cy="34055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JP" sz="1600" dirty="0">
                  <a:solidFill>
                    <a:schemeClr val="tx1"/>
                  </a:solidFill>
                  <a:latin typeface="Yu Gothic UI" panose="020B0500000000000000" pitchFamily="34" charset="-128"/>
                  <a:ea typeface="Yu Gothic UI" panose="020B0500000000000000" pitchFamily="34" charset="-128"/>
                </a:rPr>
                <a:t>業務整理支援マネージャー</a:t>
              </a: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80388F89-E78C-C045-9F35-3D7351E8C46E}"/>
                </a:ext>
              </a:extLst>
            </p:cNvPr>
            <p:cNvSpPr/>
            <p:nvPr/>
          </p:nvSpPr>
          <p:spPr>
            <a:xfrm>
              <a:off x="2410692" y="3729118"/>
              <a:ext cx="2375900" cy="56348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JP" sz="1600" dirty="0">
                  <a:solidFill>
                    <a:schemeClr val="tx1"/>
                  </a:solidFill>
                  <a:latin typeface="Yu Gothic UI" panose="020B0500000000000000" pitchFamily="34" charset="-128"/>
                  <a:ea typeface="Yu Gothic UI" panose="020B0500000000000000" pitchFamily="34" charset="-128"/>
                </a:rPr>
                <a:t>・・・</a:t>
              </a: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19AC5F7D-2C66-5743-AA11-785CECD92734}"/>
                </a:ext>
              </a:extLst>
            </p:cNvPr>
            <p:cNvSpPr/>
            <p:nvPr/>
          </p:nvSpPr>
          <p:spPr>
            <a:xfrm>
              <a:off x="5015778" y="3726575"/>
              <a:ext cx="980074" cy="56348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JP" sz="1600" dirty="0">
                  <a:solidFill>
                    <a:schemeClr val="tx1"/>
                  </a:solidFill>
                  <a:latin typeface="Yu Gothic UI" panose="020B0500000000000000" pitchFamily="34" charset="-128"/>
                  <a:ea typeface="Yu Gothic UI" panose="020B0500000000000000" pitchFamily="34" charset="-128"/>
                </a:rPr>
                <a:t>・・・</a:t>
              </a:r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00039576-780C-9C43-8DC3-57A993861917}"/>
                </a:ext>
              </a:extLst>
            </p:cNvPr>
            <p:cNvSpPr/>
            <p:nvPr/>
          </p:nvSpPr>
          <p:spPr>
            <a:xfrm>
              <a:off x="6155281" y="3735176"/>
              <a:ext cx="980074" cy="56348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JP" sz="1600" dirty="0">
                  <a:solidFill>
                    <a:schemeClr val="tx1"/>
                  </a:solidFill>
                  <a:latin typeface="Yu Gothic UI" panose="020B0500000000000000" pitchFamily="34" charset="-128"/>
                  <a:ea typeface="Yu Gothic UI" panose="020B0500000000000000" pitchFamily="34" charset="-128"/>
                </a:rPr>
                <a:t>・・・</a:t>
              </a: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5DD70FF4-AEF1-2948-9CB4-32690FA0F2C0}"/>
                </a:ext>
              </a:extLst>
            </p:cNvPr>
            <p:cNvSpPr/>
            <p:nvPr/>
          </p:nvSpPr>
          <p:spPr>
            <a:xfrm>
              <a:off x="7405408" y="3720282"/>
              <a:ext cx="2122253" cy="56348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JP" sz="1600" dirty="0">
                  <a:solidFill>
                    <a:schemeClr val="tx1"/>
                  </a:solidFill>
                  <a:latin typeface="Yu Gothic UI" panose="020B0500000000000000" pitchFamily="34" charset="-128"/>
                  <a:ea typeface="Yu Gothic UI" panose="020B0500000000000000" pitchFamily="34" charset="-128"/>
                </a:rPr>
                <a:t>・・・</a:t>
              </a:r>
            </a:p>
          </p:txBody>
        </p: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54C87A11-B9C0-4E44-9DC8-70A8289BA7EE}"/>
                </a:ext>
              </a:extLst>
            </p:cNvPr>
            <p:cNvCxnSpPr>
              <a:cxnSpLocks/>
              <a:stCxn id="9" idx="2"/>
              <a:endCxn id="7" idx="0"/>
            </p:cNvCxnSpPr>
            <p:nvPr/>
          </p:nvCxnSpPr>
          <p:spPr>
            <a:xfrm>
              <a:off x="6096000" y="2447107"/>
              <a:ext cx="0" cy="69161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76421803-0535-3F4B-8842-F47659CBBEBA}"/>
                </a:ext>
              </a:extLst>
            </p:cNvPr>
            <p:cNvCxnSpPr>
              <a:cxnSpLocks/>
              <a:stCxn id="12" idx="2"/>
              <a:endCxn id="15" idx="0"/>
            </p:cNvCxnSpPr>
            <p:nvPr/>
          </p:nvCxnSpPr>
          <p:spPr>
            <a:xfrm>
              <a:off x="3598642" y="3479269"/>
              <a:ext cx="0" cy="24984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064C7A50-45EF-734B-9174-5C1477C92B3C}"/>
                </a:ext>
              </a:extLst>
            </p:cNvPr>
            <p:cNvCxnSpPr>
              <a:cxnSpLocks/>
              <a:stCxn id="8" idx="2"/>
              <a:endCxn id="22" idx="0"/>
            </p:cNvCxnSpPr>
            <p:nvPr/>
          </p:nvCxnSpPr>
          <p:spPr>
            <a:xfrm>
              <a:off x="8466535" y="3474871"/>
              <a:ext cx="0" cy="24541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EF51DEF6-A197-8746-8C76-6F036CCFB587}"/>
                </a:ext>
              </a:extLst>
            </p:cNvPr>
            <p:cNvCxnSpPr>
              <a:cxnSpLocks/>
              <a:stCxn id="7" idx="2"/>
            </p:cNvCxnSpPr>
            <p:nvPr/>
          </p:nvCxnSpPr>
          <p:spPr>
            <a:xfrm>
              <a:off x="6096000" y="3479269"/>
              <a:ext cx="0" cy="12492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39FB0FC7-20F5-544E-BC83-A6E1BFB79D41}"/>
                </a:ext>
              </a:extLst>
            </p:cNvPr>
            <p:cNvCxnSpPr>
              <a:cxnSpLocks/>
              <a:endCxn id="10" idx="1"/>
            </p:cNvCxnSpPr>
            <p:nvPr/>
          </p:nvCxnSpPr>
          <p:spPr>
            <a:xfrm>
              <a:off x="6093324" y="2649344"/>
              <a:ext cx="1042031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26801D53-80A8-F541-8A88-A7C89859A868}"/>
                </a:ext>
              </a:extLst>
            </p:cNvPr>
            <p:cNvCxnSpPr>
              <a:cxnSpLocks/>
            </p:cNvCxnSpPr>
            <p:nvPr/>
          </p:nvCxnSpPr>
          <p:spPr>
            <a:xfrm>
              <a:off x="5505815" y="3604193"/>
              <a:ext cx="1139503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6C5581FE-C3D6-DA46-B3BC-089BA31F7D77}"/>
                </a:ext>
              </a:extLst>
            </p:cNvPr>
            <p:cNvCxnSpPr>
              <a:cxnSpLocks/>
              <a:endCxn id="21" idx="0"/>
            </p:cNvCxnSpPr>
            <p:nvPr/>
          </p:nvCxnSpPr>
          <p:spPr>
            <a:xfrm>
              <a:off x="6645318" y="3604193"/>
              <a:ext cx="0" cy="130983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479FD71F-0461-C148-AABE-B623793CD490}"/>
                </a:ext>
              </a:extLst>
            </p:cNvPr>
            <p:cNvCxnSpPr>
              <a:cxnSpLocks/>
              <a:endCxn id="20" idx="0"/>
            </p:cNvCxnSpPr>
            <p:nvPr/>
          </p:nvCxnSpPr>
          <p:spPr>
            <a:xfrm>
              <a:off x="5505815" y="3604193"/>
              <a:ext cx="0" cy="122382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>
              <a:extLst>
                <a:ext uri="{FF2B5EF4-FFF2-40B4-BE49-F238E27FC236}">
                  <a16:creationId xmlns:a16="http://schemas.microsoft.com/office/drawing/2014/main" id="{697EE5A2-2AE4-3C48-AA88-6F2A855272AC}"/>
                </a:ext>
              </a:extLst>
            </p:cNvPr>
            <p:cNvCxnSpPr>
              <a:cxnSpLocks/>
            </p:cNvCxnSpPr>
            <p:nvPr/>
          </p:nvCxnSpPr>
          <p:spPr>
            <a:xfrm>
              <a:off x="3598642" y="2942325"/>
              <a:ext cx="4867893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>
              <a:extLst>
                <a:ext uri="{FF2B5EF4-FFF2-40B4-BE49-F238E27FC236}">
                  <a16:creationId xmlns:a16="http://schemas.microsoft.com/office/drawing/2014/main" id="{BB327094-6480-A84F-B09E-15A879941B03}"/>
                </a:ext>
              </a:extLst>
            </p:cNvPr>
            <p:cNvCxnSpPr>
              <a:cxnSpLocks/>
              <a:endCxn id="12" idx="0"/>
            </p:cNvCxnSpPr>
            <p:nvPr/>
          </p:nvCxnSpPr>
          <p:spPr>
            <a:xfrm>
              <a:off x="3598642" y="2942325"/>
              <a:ext cx="0" cy="196393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>
              <a:extLst>
                <a:ext uri="{FF2B5EF4-FFF2-40B4-BE49-F238E27FC236}">
                  <a16:creationId xmlns:a16="http://schemas.microsoft.com/office/drawing/2014/main" id="{6428CE24-A9E9-E04D-A8E6-493AF6CD01C9}"/>
                </a:ext>
              </a:extLst>
            </p:cNvPr>
            <p:cNvCxnSpPr>
              <a:cxnSpLocks/>
            </p:cNvCxnSpPr>
            <p:nvPr/>
          </p:nvCxnSpPr>
          <p:spPr>
            <a:xfrm>
              <a:off x="8471140" y="2935729"/>
              <a:ext cx="0" cy="19859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C05B1428-634C-5941-BFC2-9F11B30CE01A}"/>
                </a:ext>
              </a:extLst>
            </p:cNvPr>
            <p:cNvSpPr/>
            <p:nvPr/>
          </p:nvSpPr>
          <p:spPr>
            <a:xfrm>
              <a:off x="2410692" y="4555460"/>
              <a:ext cx="1096524" cy="56348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JP" sz="1600" dirty="0">
                  <a:solidFill>
                    <a:schemeClr val="tx1"/>
                  </a:solidFill>
                  <a:latin typeface="Yu Gothic UI" panose="020B0500000000000000" pitchFamily="34" charset="-128"/>
                  <a:ea typeface="Yu Gothic UI" panose="020B0500000000000000" pitchFamily="34" charset="-128"/>
                </a:rPr>
                <a:t>・・・</a:t>
              </a:r>
            </a:p>
          </p:txBody>
        </p:sp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70A09BDD-84E8-D647-8889-4E5DBAB406F5}"/>
                </a:ext>
              </a:extLst>
            </p:cNvPr>
            <p:cNvSpPr/>
            <p:nvPr/>
          </p:nvSpPr>
          <p:spPr>
            <a:xfrm>
              <a:off x="3690068" y="4576024"/>
              <a:ext cx="1096524" cy="56348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JP" sz="1600" dirty="0">
                  <a:solidFill>
                    <a:schemeClr val="tx1"/>
                  </a:solidFill>
                  <a:latin typeface="Yu Gothic UI" panose="020B0500000000000000" pitchFamily="34" charset="-128"/>
                  <a:ea typeface="Yu Gothic UI" panose="020B0500000000000000" pitchFamily="34" charset="-128"/>
                </a:rPr>
                <a:t>・・・</a:t>
              </a:r>
            </a:p>
          </p:txBody>
        </p: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AE0D1C7D-5CA4-1749-B204-928710AE7A7C}"/>
                </a:ext>
              </a:extLst>
            </p:cNvPr>
            <p:cNvCxnSpPr>
              <a:cxnSpLocks/>
            </p:cNvCxnSpPr>
            <p:nvPr/>
          </p:nvCxnSpPr>
          <p:spPr>
            <a:xfrm>
              <a:off x="3747236" y="4308154"/>
              <a:ext cx="0" cy="12492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8CF674F6-072C-B243-958E-66846DE3F109}"/>
                </a:ext>
              </a:extLst>
            </p:cNvPr>
            <p:cNvCxnSpPr>
              <a:cxnSpLocks/>
            </p:cNvCxnSpPr>
            <p:nvPr/>
          </p:nvCxnSpPr>
          <p:spPr>
            <a:xfrm>
              <a:off x="2958953" y="4433078"/>
              <a:ext cx="1279377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>
              <a:extLst>
                <a:ext uri="{FF2B5EF4-FFF2-40B4-BE49-F238E27FC236}">
                  <a16:creationId xmlns:a16="http://schemas.microsoft.com/office/drawing/2014/main" id="{593BA098-0220-CA45-B213-574DB6903269}"/>
                </a:ext>
              </a:extLst>
            </p:cNvPr>
            <p:cNvCxnSpPr>
              <a:cxnSpLocks/>
              <a:endCxn id="45" idx="0"/>
            </p:cNvCxnSpPr>
            <p:nvPr/>
          </p:nvCxnSpPr>
          <p:spPr>
            <a:xfrm>
              <a:off x="4238330" y="4433078"/>
              <a:ext cx="0" cy="142946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>
              <a:extLst>
                <a:ext uri="{FF2B5EF4-FFF2-40B4-BE49-F238E27FC236}">
                  <a16:creationId xmlns:a16="http://schemas.microsoft.com/office/drawing/2014/main" id="{56B3D749-DBA4-604B-9EB2-99F0B19041F7}"/>
                </a:ext>
              </a:extLst>
            </p:cNvPr>
            <p:cNvCxnSpPr>
              <a:cxnSpLocks/>
              <a:endCxn id="43" idx="0"/>
            </p:cNvCxnSpPr>
            <p:nvPr/>
          </p:nvCxnSpPr>
          <p:spPr>
            <a:xfrm>
              <a:off x="2958953" y="4430536"/>
              <a:ext cx="1" cy="12492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id="{D54D666E-95C3-9E46-862B-C186BD1F8AB9}"/>
                </a:ext>
              </a:extLst>
            </p:cNvPr>
            <p:cNvSpPr/>
            <p:nvPr/>
          </p:nvSpPr>
          <p:spPr>
            <a:xfrm>
              <a:off x="7405409" y="4555460"/>
              <a:ext cx="980074" cy="56348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JP" sz="1600" dirty="0">
                  <a:solidFill>
                    <a:schemeClr val="tx1"/>
                  </a:solidFill>
                  <a:latin typeface="Yu Gothic UI" panose="020B0500000000000000" pitchFamily="34" charset="-128"/>
                  <a:ea typeface="Yu Gothic UI" panose="020B0500000000000000" pitchFamily="34" charset="-128"/>
                </a:rPr>
                <a:t>・・・</a:t>
              </a:r>
            </a:p>
          </p:txBody>
        </p:sp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A874762F-29C2-3241-97B4-182F104D0BDB}"/>
                </a:ext>
              </a:extLst>
            </p:cNvPr>
            <p:cNvSpPr/>
            <p:nvPr/>
          </p:nvSpPr>
          <p:spPr>
            <a:xfrm>
              <a:off x="8544912" y="4564061"/>
              <a:ext cx="980074" cy="56348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JP" sz="1600" dirty="0">
                  <a:solidFill>
                    <a:schemeClr val="tx1"/>
                  </a:solidFill>
                  <a:latin typeface="Yu Gothic UI" panose="020B0500000000000000" pitchFamily="34" charset="-128"/>
                  <a:ea typeface="Yu Gothic UI" panose="020B0500000000000000" pitchFamily="34" charset="-128"/>
                </a:rPr>
                <a:t>・・・</a:t>
              </a:r>
            </a:p>
          </p:txBody>
        </p:sp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id="{875AF39B-2030-434B-AC70-8826C5FEE72E}"/>
                </a:ext>
              </a:extLst>
            </p:cNvPr>
            <p:cNvCxnSpPr>
              <a:cxnSpLocks/>
            </p:cNvCxnSpPr>
            <p:nvPr/>
          </p:nvCxnSpPr>
          <p:spPr>
            <a:xfrm>
              <a:off x="8485631" y="4308154"/>
              <a:ext cx="0" cy="12492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>
              <a:extLst>
                <a:ext uri="{FF2B5EF4-FFF2-40B4-BE49-F238E27FC236}">
                  <a16:creationId xmlns:a16="http://schemas.microsoft.com/office/drawing/2014/main" id="{8F5EAFF4-3634-8846-8C3D-6B35FE7480D3}"/>
                </a:ext>
              </a:extLst>
            </p:cNvPr>
            <p:cNvCxnSpPr>
              <a:cxnSpLocks/>
            </p:cNvCxnSpPr>
            <p:nvPr/>
          </p:nvCxnSpPr>
          <p:spPr>
            <a:xfrm>
              <a:off x="7895446" y="4433078"/>
              <a:ext cx="1139503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>
              <a:extLst>
                <a:ext uri="{FF2B5EF4-FFF2-40B4-BE49-F238E27FC236}">
                  <a16:creationId xmlns:a16="http://schemas.microsoft.com/office/drawing/2014/main" id="{41D5420E-06B0-3A44-B913-A97A38DF1185}"/>
                </a:ext>
              </a:extLst>
            </p:cNvPr>
            <p:cNvCxnSpPr>
              <a:cxnSpLocks/>
              <a:endCxn id="53" idx="0"/>
            </p:cNvCxnSpPr>
            <p:nvPr/>
          </p:nvCxnSpPr>
          <p:spPr>
            <a:xfrm>
              <a:off x="9034949" y="4433078"/>
              <a:ext cx="0" cy="130983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>
              <a:extLst>
                <a:ext uri="{FF2B5EF4-FFF2-40B4-BE49-F238E27FC236}">
                  <a16:creationId xmlns:a16="http://schemas.microsoft.com/office/drawing/2014/main" id="{B96B810F-7477-404A-B9DB-1C3231E195D4}"/>
                </a:ext>
              </a:extLst>
            </p:cNvPr>
            <p:cNvCxnSpPr>
              <a:cxnSpLocks/>
              <a:endCxn id="52" idx="0"/>
            </p:cNvCxnSpPr>
            <p:nvPr/>
          </p:nvCxnSpPr>
          <p:spPr>
            <a:xfrm>
              <a:off x="7895446" y="4433078"/>
              <a:ext cx="0" cy="122382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4970167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951354-1774-E140-B909-38E0864792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JP" dirty="0"/>
              <a:t>実行計画</a:t>
            </a:r>
            <a:r>
              <a:rPr lang="ja-JP" altLang="en-US"/>
              <a:t>　</a:t>
            </a:r>
            <a:r>
              <a:rPr lang="en-US" dirty="0"/>
              <a:t>–</a:t>
            </a:r>
            <a:r>
              <a:rPr lang="en-US" dirty="0" err="1"/>
              <a:t>リスクと予防対策</a:t>
            </a:r>
            <a:r>
              <a:rPr lang="en-US" dirty="0"/>
              <a:t>-</a:t>
            </a:r>
            <a:endParaRPr lang="en-JP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B1F039F-EA35-1747-BE70-787CB2DFB2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kaizen penguin sample, Inc. 2021</a:t>
            </a:r>
            <a:endParaRPr lang="en-JP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2DE4C98-95A3-5F45-A71C-AACF40552F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A8557-FC7A-AD47-B548-20C9F3851F30}" type="slidenum">
              <a:rPr lang="en-JP" smtClean="0"/>
              <a:pPr/>
              <a:t>14</a:t>
            </a:fld>
            <a:endParaRPr lang="en-JP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533AA3B-E8DC-9946-8BF3-037AE06B0A71}"/>
              </a:ext>
            </a:extLst>
          </p:cNvPr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r>
              <a:rPr lang="en-JP" dirty="0"/>
              <a:t>プロジェクト進行中に生じうるリスクは以下の通りです。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DB3B6950-699B-0A4B-A35E-4783FA302F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8521082"/>
              </p:ext>
            </p:extLst>
          </p:nvPr>
        </p:nvGraphicFramePr>
        <p:xfrm>
          <a:off x="838201" y="3084132"/>
          <a:ext cx="10475488" cy="2585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9686">
                  <a:extLst>
                    <a:ext uri="{9D8B030D-6E8A-4147-A177-3AD203B41FA5}">
                      <a16:colId xmlns:a16="http://schemas.microsoft.com/office/drawing/2014/main" val="3252470994"/>
                    </a:ext>
                  </a:extLst>
                </a:gridCol>
                <a:gridCol w="1204623">
                  <a:extLst>
                    <a:ext uri="{9D8B030D-6E8A-4147-A177-3AD203B41FA5}">
                      <a16:colId xmlns:a16="http://schemas.microsoft.com/office/drawing/2014/main" val="3247343282"/>
                    </a:ext>
                  </a:extLst>
                </a:gridCol>
                <a:gridCol w="2222690">
                  <a:extLst>
                    <a:ext uri="{9D8B030D-6E8A-4147-A177-3AD203B41FA5}">
                      <a16:colId xmlns:a16="http://schemas.microsoft.com/office/drawing/2014/main" val="2841382678"/>
                    </a:ext>
                  </a:extLst>
                </a:gridCol>
                <a:gridCol w="787400">
                  <a:extLst>
                    <a:ext uri="{9D8B030D-6E8A-4147-A177-3AD203B41FA5}">
                      <a16:colId xmlns:a16="http://schemas.microsoft.com/office/drawing/2014/main" val="3689595424"/>
                    </a:ext>
                  </a:extLst>
                </a:gridCol>
                <a:gridCol w="977900">
                  <a:extLst>
                    <a:ext uri="{9D8B030D-6E8A-4147-A177-3AD203B41FA5}">
                      <a16:colId xmlns:a16="http://schemas.microsoft.com/office/drawing/2014/main" val="21332054"/>
                    </a:ext>
                  </a:extLst>
                </a:gridCol>
                <a:gridCol w="4043093">
                  <a:extLst>
                    <a:ext uri="{9D8B030D-6E8A-4147-A177-3AD203B41FA5}">
                      <a16:colId xmlns:a16="http://schemas.microsoft.com/office/drawing/2014/main" val="1043678143"/>
                    </a:ext>
                  </a:extLst>
                </a:gridCol>
                <a:gridCol w="730096">
                  <a:extLst>
                    <a:ext uri="{9D8B030D-6E8A-4147-A177-3AD203B41FA5}">
                      <a16:colId xmlns:a16="http://schemas.microsoft.com/office/drawing/2014/main" val="411435481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JP" sz="1400" b="0" dirty="0">
                          <a:solidFill>
                            <a:schemeClr val="tx1"/>
                          </a:solidFill>
                          <a:latin typeface="Yu Gothic UI" panose="020B0500000000000000" pitchFamily="34" charset="-128"/>
                          <a:ea typeface="Yu Gothic UI" panose="020B0500000000000000" pitchFamily="34" charset="-128"/>
                        </a:rPr>
                        <a:t>No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JP" sz="1400" b="0" dirty="0">
                          <a:solidFill>
                            <a:schemeClr val="tx1"/>
                          </a:solidFill>
                          <a:latin typeface="Yu Gothic UI" panose="020B0500000000000000" pitchFamily="34" charset="-128"/>
                          <a:ea typeface="Yu Gothic UI" panose="020B0500000000000000" pitchFamily="34" charset="-128"/>
                        </a:rPr>
                        <a:t>リスク区分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JP" sz="1400" b="0" dirty="0">
                          <a:solidFill>
                            <a:schemeClr val="tx1"/>
                          </a:solidFill>
                          <a:latin typeface="Yu Gothic UI" panose="020B0500000000000000" pitchFamily="34" charset="-128"/>
                          <a:ea typeface="Yu Gothic UI" panose="020B0500000000000000" pitchFamily="34" charset="-128"/>
                        </a:rPr>
                        <a:t>項目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JP" sz="1400" b="0" dirty="0">
                          <a:solidFill>
                            <a:schemeClr val="tx1"/>
                          </a:solidFill>
                          <a:latin typeface="Yu Gothic UI" panose="020B0500000000000000" pitchFamily="34" charset="-128"/>
                          <a:ea typeface="Yu Gothic UI" panose="020B0500000000000000" pitchFamily="34" charset="-128"/>
                        </a:rPr>
                        <a:t>影響度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JP" sz="1400" b="0" dirty="0">
                          <a:solidFill>
                            <a:schemeClr val="tx1"/>
                          </a:solidFill>
                          <a:latin typeface="Yu Gothic UI" panose="020B0500000000000000" pitchFamily="34" charset="-128"/>
                          <a:ea typeface="Yu Gothic UI" panose="020B0500000000000000" pitchFamily="34" charset="-128"/>
                        </a:rPr>
                        <a:t>発生確率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JP" sz="1400" b="0" dirty="0">
                          <a:solidFill>
                            <a:schemeClr val="tx1"/>
                          </a:solidFill>
                          <a:latin typeface="Yu Gothic UI" panose="020B0500000000000000" pitchFamily="34" charset="-128"/>
                          <a:ea typeface="Yu Gothic UI" panose="020B0500000000000000" pitchFamily="34" charset="-128"/>
                        </a:rPr>
                        <a:t>対策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JP" sz="1400" b="0" dirty="0">
                          <a:solidFill>
                            <a:schemeClr val="tx1"/>
                          </a:solidFill>
                          <a:latin typeface="Yu Gothic UI" panose="020B0500000000000000" pitchFamily="34" charset="-128"/>
                          <a:ea typeface="Yu Gothic UI" panose="020B0500000000000000" pitchFamily="34" charset="-128"/>
                        </a:rPr>
                        <a:t>・・・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43873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JP" sz="1400" b="0" dirty="0">
                          <a:solidFill>
                            <a:schemeClr val="tx1"/>
                          </a:solidFill>
                          <a:latin typeface="Yu Gothic UI" panose="020B0500000000000000" pitchFamily="34" charset="-128"/>
                          <a:ea typeface="Yu Gothic UI" panose="020B0500000000000000" pitchFamily="34" charset="-128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JP" sz="1400" b="0" dirty="0">
                          <a:solidFill>
                            <a:schemeClr val="tx1"/>
                          </a:solidFill>
                          <a:latin typeface="Yu Gothic UI" panose="020B0500000000000000" pitchFamily="34" charset="-128"/>
                          <a:ea typeface="Yu Gothic UI" panose="020B0500000000000000" pitchFamily="34" charset="-128"/>
                        </a:rPr>
                        <a:t>スケジュール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JP" sz="1400" b="0" dirty="0">
                          <a:solidFill>
                            <a:schemeClr val="tx1"/>
                          </a:solidFill>
                          <a:latin typeface="Yu Gothic UI" panose="020B0500000000000000" pitchFamily="34" charset="-128"/>
                          <a:ea typeface="Yu Gothic UI" panose="020B0500000000000000" pitchFamily="34" charset="-128"/>
                        </a:rPr>
                        <a:t>業務整理の期限超過による全体スケジュールの遅れ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JP" sz="1400" b="0" dirty="0">
                          <a:solidFill>
                            <a:schemeClr val="tx1"/>
                          </a:solidFill>
                          <a:latin typeface="Yu Gothic UI" panose="020B0500000000000000" pitchFamily="34" charset="-128"/>
                          <a:ea typeface="Yu Gothic UI" panose="020B0500000000000000" pitchFamily="34" charset="-128"/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JP" sz="1400" b="0" dirty="0">
                          <a:solidFill>
                            <a:schemeClr val="tx1"/>
                          </a:solidFill>
                          <a:latin typeface="Yu Gothic UI" panose="020B0500000000000000" pitchFamily="34" charset="-128"/>
                          <a:ea typeface="Yu Gothic UI" panose="020B0500000000000000" pitchFamily="34" charset="-128"/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JP" sz="1400" b="0" dirty="0">
                          <a:solidFill>
                            <a:schemeClr val="tx1"/>
                          </a:solidFill>
                          <a:latin typeface="Yu Gothic UI" panose="020B0500000000000000" pitchFamily="34" charset="-128"/>
                          <a:ea typeface="Yu Gothic UI" panose="020B0500000000000000" pitchFamily="34" charset="-128"/>
                        </a:rPr>
                        <a:t>マイルストーンを設置。遅れが生じた場合の対応は以下</a:t>
                      </a:r>
                    </a:p>
                    <a:p>
                      <a:r>
                        <a:rPr lang="ja-JP" altLang="en-US" sz="1400" b="0">
                          <a:solidFill>
                            <a:schemeClr val="tx1"/>
                          </a:solidFill>
                          <a:latin typeface="Yu Gothic UI" panose="020B0500000000000000" pitchFamily="34" charset="-128"/>
                          <a:ea typeface="Yu Gothic UI" panose="020B0500000000000000" pitchFamily="34" charset="-128"/>
                        </a:rPr>
                        <a:t>・・・</a:t>
                      </a:r>
                      <a:endParaRPr lang="en-US" altLang="ja-JP" sz="1400" b="0" dirty="0">
                        <a:solidFill>
                          <a:schemeClr val="tx1"/>
                        </a:solidFill>
                        <a:latin typeface="Yu Gothic UI" panose="020B0500000000000000" pitchFamily="34" charset="-128"/>
                        <a:ea typeface="Yu Gothic UI" panose="020B0500000000000000" pitchFamily="34" charset="-128"/>
                      </a:endParaRPr>
                    </a:p>
                    <a:p>
                      <a:r>
                        <a:rPr lang="ja-JP" altLang="en-US" sz="1400" b="0">
                          <a:solidFill>
                            <a:schemeClr val="tx1"/>
                          </a:solidFill>
                          <a:latin typeface="Yu Gothic UI" panose="020B0500000000000000" pitchFamily="34" charset="-128"/>
                          <a:ea typeface="Yu Gothic UI" panose="020B0500000000000000" pitchFamily="34" charset="-128"/>
                        </a:rPr>
                        <a:t>・・・</a:t>
                      </a:r>
                      <a:endParaRPr lang="en-JP" sz="1400" b="0" dirty="0">
                        <a:solidFill>
                          <a:schemeClr val="tx1"/>
                        </a:solidFill>
                        <a:latin typeface="Yu Gothic UI" panose="020B0500000000000000" pitchFamily="34" charset="-128"/>
                        <a:ea typeface="Yu Gothic UI" panose="020B0500000000000000" pitchFamily="34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JP" sz="1400" b="0" dirty="0">
                        <a:solidFill>
                          <a:schemeClr val="tx1"/>
                        </a:solidFill>
                        <a:latin typeface="Yu Gothic UI" panose="020B0500000000000000" pitchFamily="34" charset="-128"/>
                        <a:ea typeface="Yu Gothic UI" panose="020B0500000000000000" pitchFamily="34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19013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JP" sz="1400" b="0" dirty="0">
                          <a:solidFill>
                            <a:schemeClr val="tx1"/>
                          </a:solidFill>
                          <a:latin typeface="Yu Gothic UI" panose="020B0500000000000000" pitchFamily="34" charset="-128"/>
                          <a:ea typeface="Yu Gothic UI" panose="020B0500000000000000" pitchFamily="34" charset="-128"/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JP" sz="1400" b="0" dirty="0">
                          <a:solidFill>
                            <a:schemeClr val="tx1"/>
                          </a:solidFill>
                          <a:latin typeface="Yu Gothic UI" panose="020B0500000000000000" pitchFamily="34" charset="-128"/>
                          <a:ea typeface="Yu Gothic UI" panose="020B0500000000000000" pitchFamily="34" charset="-128"/>
                        </a:rPr>
                        <a:t>品質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JP" sz="1400" b="0" dirty="0">
                        <a:solidFill>
                          <a:schemeClr val="tx1"/>
                        </a:solidFill>
                        <a:latin typeface="Yu Gothic UI" panose="020B0500000000000000" pitchFamily="34" charset="-128"/>
                        <a:ea typeface="Yu Gothic UI" panose="020B0500000000000000" pitchFamily="34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JP" sz="1400" b="0" dirty="0">
                          <a:solidFill>
                            <a:schemeClr val="tx1"/>
                          </a:solidFill>
                          <a:latin typeface="Yu Gothic UI" panose="020B0500000000000000" pitchFamily="34" charset="-128"/>
                          <a:ea typeface="Yu Gothic UI" panose="020B0500000000000000" pitchFamily="34" charset="-128"/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JP" sz="1400" b="0" dirty="0">
                          <a:solidFill>
                            <a:schemeClr val="tx1"/>
                          </a:solidFill>
                          <a:latin typeface="Yu Gothic UI" panose="020B0500000000000000" pitchFamily="34" charset="-128"/>
                          <a:ea typeface="Yu Gothic UI" panose="020B0500000000000000" pitchFamily="34" charset="-128"/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JP" sz="1400" b="0" dirty="0">
                        <a:solidFill>
                          <a:schemeClr val="tx1"/>
                        </a:solidFill>
                        <a:latin typeface="Yu Gothic UI" panose="020B0500000000000000" pitchFamily="34" charset="-128"/>
                        <a:ea typeface="Yu Gothic UI" panose="020B0500000000000000" pitchFamily="34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JP" sz="1400" b="0">
                        <a:solidFill>
                          <a:schemeClr val="tx1"/>
                        </a:solidFill>
                        <a:latin typeface="Yu Gothic UI" panose="020B0500000000000000" pitchFamily="34" charset="-128"/>
                        <a:ea typeface="Yu Gothic UI" panose="020B0500000000000000" pitchFamily="34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56645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JP" sz="1400" b="0" dirty="0">
                          <a:solidFill>
                            <a:schemeClr val="tx1"/>
                          </a:solidFill>
                          <a:latin typeface="Yu Gothic UI" panose="020B0500000000000000" pitchFamily="34" charset="-128"/>
                          <a:ea typeface="Yu Gothic UI" panose="020B0500000000000000" pitchFamily="34" charset="-128"/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JP" sz="1400" b="0" dirty="0">
                          <a:solidFill>
                            <a:schemeClr val="tx1"/>
                          </a:solidFill>
                          <a:latin typeface="Yu Gothic UI" panose="020B0500000000000000" pitchFamily="34" charset="-128"/>
                          <a:ea typeface="Yu Gothic UI" panose="020B0500000000000000" pitchFamily="34" charset="-128"/>
                        </a:rPr>
                        <a:t>コスト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JP" sz="1400" b="0">
                        <a:solidFill>
                          <a:schemeClr val="tx1"/>
                        </a:solidFill>
                        <a:latin typeface="Yu Gothic UI" panose="020B0500000000000000" pitchFamily="34" charset="-128"/>
                        <a:ea typeface="Yu Gothic UI" panose="020B0500000000000000" pitchFamily="34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JP" sz="1400" b="0" dirty="0">
                          <a:solidFill>
                            <a:schemeClr val="tx1"/>
                          </a:solidFill>
                          <a:latin typeface="Yu Gothic UI" panose="020B0500000000000000" pitchFamily="34" charset="-128"/>
                          <a:ea typeface="Yu Gothic UI" panose="020B0500000000000000" pitchFamily="34" charset="-128"/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JP" sz="1400" b="0" dirty="0">
                          <a:solidFill>
                            <a:schemeClr val="tx1"/>
                          </a:solidFill>
                          <a:latin typeface="Yu Gothic UI" panose="020B0500000000000000" pitchFamily="34" charset="-128"/>
                          <a:ea typeface="Yu Gothic UI" panose="020B0500000000000000" pitchFamily="34" charset="-128"/>
                        </a:rPr>
                        <a:t>・・・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JP" sz="1400" b="0" dirty="0">
                        <a:solidFill>
                          <a:schemeClr val="tx1"/>
                        </a:solidFill>
                        <a:latin typeface="Yu Gothic UI" panose="020B0500000000000000" pitchFamily="34" charset="-128"/>
                        <a:ea typeface="Yu Gothic UI" panose="020B0500000000000000" pitchFamily="34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JP" sz="1400" b="0" dirty="0">
                        <a:solidFill>
                          <a:schemeClr val="tx1"/>
                        </a:solidFill>
                        <a:latin typeface="Yu Gothic UI" panose="020B0500000000000000" pitchFamily="34" charset="-128"/>
                        <a:ea typeface="Yu Gothic UI" panose="020B0500000000000000" pitchFamily="34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18104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JP" sz="1400" b="0" dirty="0">
                          <a:solidFill>
                            <a:schemeClr val="tx1"/>
                          </a:solidFill>
                          <a:latin typeface="Yu Gothic UI" panose="020B0500000000000000" pitchFamily="34" charset="-128"/>
                          <a:ea typeface="Yu Gothic UI" panose="020B0500000000000000" pitchFamily="34" charset="-128"/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JP" sz="1400" b="0" dirty="0">
                          <a:solidFill>
                            <a:schemeClr val="tx1"/>
                          </a:solidFill>
                          <a:latin typeface="Yu Gothic UI" panose="020B0500000000000000" pitchFamily="34" charset="-128"/>
                          <a:ea typeface="Yu Gothic UI" panose="020B0500000000000000" pitchFamily="34" charset="-128"/>
                        </a:rPr>
                        <a:t>・・・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JP" sz="1400" b="0">
                        <a:solidFill>
                          <a:schemeClr val="tx1"/>
                        </a:solidFill>
                        <a:latin typeface="Yu Gothic UI" panose="020B0500000000000000" pitchFamily="34" charset="-128"/>
                        <a:ea typeface="Yu Gothic UI" panose="020B0500000000000000" pitchFamily="34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JP" sz="1400" b="0" dirty="0">
                          <a:solidFill>
                            <a:schemeClr val="tx1"/>
                          </a:solidFill>
                          <a:latin typeface="Yu Gothic UI" panose="020B0500000000000000" pitchFamily="34" charset="-128"/>
                          <a:ea typeface="Yu Gothic UI" panose="020B0500000000000000" pitchFamily="34" charset="-128"/>
                        </a:rPr>
                        <a:t>・・・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JP" sz="1400" b="0" dirty="0">
                          <a:solidFill>
                            <a:schemeClr val="tx1"/>
                          </a:solidFill>
                          <a:latin typeface="Yu Gothic UI" panose="020B0500000000000000" pitchFamily="34" charset="-128"/>
                          <a:ea typeface="Yu Gothic UI" panose="020B0500000000000000" pitchFamily="34" charset="-128"/>
                        </a:rPr>
                        <a:t>・・・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JP" sz="1400" b="0" dirty="0">
                        <a:solidFill>
                          <a:schemeClr val="tx1"/>
                        </a:solidFill>
                        <a:latin typeface="Yu Gothic UI" panose="020B0500000000000000" pitchFamily="34" charset="-128"/>
                        <a:ea typeface="Yu Gothic UI" panose="020B0500000000000000" pitchFamily="34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JP" sz="1400" b="0" dirty="0">
                        <a:solidFill>
                          <a:schemeClr val="tx1"/>
                        </a:solidFill>
                        <a:latin typeface="Yu Gothic UI" panose="020B0500000000000000" pitchFamily="34" charset="-128"/>
                        <a:ea typeface="Yu Gothic UI" panose="020B0500000000000000" pitchFamily="34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04538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JP" sz="1400" b="0" dirty="0">
                          <a:solidFill>
                            <a:schemeClr val="tx1"/>
                          </a:solidFill>
                          <a:latin typeface="Yu Gothic UI" panose="020B0500000000000000" pitchFamily="34" charset="-128"/>
                          <a:ea typeface="Yu Gothic UI" panose="020B0500000000000000" pitchFamily="34" charset="-128"/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JP" sz="1400" b="0" dirty="0">
                          <a:solidFill>
                            <a:schemeClr val="tx1"/>
                          </a:solidFill>
                          <a:latin typeface="Yu Gothic UI" panose="020B0500000000000000" pitchFamily="34" charset="-128"/>
                          <a:ea typeface="Yu Gothic UI" panose="020B0500000000000000" pitchFamily="34" charset="-128"/>
                        </a:rPr>
                        <a:t>・・・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JP" sz="1400" b="0">
                        <a:solidFill>
                          <a:schemeClr val="tx1"/>
                        </a:solidFill>
                        <a:latin typeface="Yu Gothic UI" panose="020B0500000000000000" pitchFamily="34" charset="-128"/>
                        <a:ea typeface="Yu Gothic UI" panose="020B0500000000000000" pitchFamily="34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JP" sz="1400" b="0" dirty="0">
                          <a:solidFill>
                            <a:schemeClr val="tx1"/>
                          </a:solidFill>
                          <a:latin typeface="Yu Gothic UI" panose="020B0500000000000000" pitchFamily="34" charset="-128"/>
                          <a:ea typeface="Yu Gothic UI" panose="020B0500000000000000" pitchFamily="34" charset="-128"/>
                        </a:rPr>
                        <a:t>・・・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JP" sz="1400" b="0" dirty="0">
                          <a:solidFill>
                            <a:schemeClr val="tx1"/>
                          </a:solidFill>
                          <a:latin typeface="Yu Gothic UI" panose="020B0500000000000000" pitchFamily="34" charset="-128"/>
                          <a:ea typeface="Yu Gothic UI" panose="020B0500000000000000" pitchFamily="34" charset="-128"/>
                        </a:rPr>
                        <a:t>・・・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JP" sz="1400" b="0" dirty="0">
                        <a:solidFill>
                          <a:schemeClr val="tx1"/>
                        </a:solidFill>
                        <a:latin typeface="Yu Gothic UI" panose="020B0500000000000000" pitchFamily="34" charset="-128"/>
                        <a:ea typeface="Yu Gothic UI" panose="020B0500000000000000" pitchFamily="34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JP" sz="1400" b="0" dirty="0">
                        <a:solidFill>
                          <a:schemeClr val="tx1"/>
                        </a:solidFill>
                        <a:latin typeface="Yu Gothic UI" panose="020B0500000000000000" pitchFamily="34" charset="-128"/>
                        <a:ea typeface="Yu Gothic UI" panose="020B0500000000000000" pitchFamily="34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4026678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326364CB-B48C-914F-81EC-87402021697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6335390"/>
              </p:ext>
            </p:extLst>
          </p:nvPr>
        </p:nvGraphicFramePr>
        <p:xfrm>
          <a:off x="6827520" y="1378782"/>
          <a:ext cx="2164080" cy="1508760"/>
        </p:xfrm>
        <a:graphic>
          <a:graphicData uri="http://schemas.openxmlformats.org/drawingml/2006/table">
            <a:tbl>
              <a:tblPr/>
              <a:tblGrid>
                <a:gridCol w="1593850">
                  <a:extLst>
                    <a:ext uri="{9D8B030D-6E8A-4147-A177-3AD203B41FA5}">
                      <a16:colId xmlns:a16="http://schemas.microsoft.com/office/drawing/2014/main" val="3278647237"/>
                    </a:ext>
                  </a:extLst>
                </a:gridCol>
                <a:gridCol w="570230">
                  <a:extLst>
                    <a:ext uri="{9D8B030D-6E8A-4147-A177-3AD203B41FA5}">
                      <a16:colId xmlns:a16="http://schemas.microsoft.com/office/drawing/2014/main" val="3951535552"/>
                    </a:ext>
                  </a:extLst>
                </a:gridCol>
              </a:tblGrid>
              <a:tr h="199424">
                <a:tc>
                  <a:txBody>
                    <a:bodyPr/>
                    <a:lstStyle/>
                    <a:p>
                      <a:r>
                        <a:rPr lang="ja-JP" altLang="en-US" sz="1050">
                          <a:effectLst/>
                          <a:latin typeface="Yu Gothic UI" panose="020B0500000000000000" pitchFamily="34" charset="-128"/>
                          <a:ea typeface="Yu Gothic UI" panose="020B0500000000000000" pitchFamily="34" charset="-128"/>
                        </a:rPr>
                        <a:t>発生確率のレベル </a:t>
                      </a:r>
                      <a:endParaRPr lang="ja-JP" altLang="en-US" sz="1100">
                        <a:effectLst/>
                        <a:latin typeface="Yu Gothic UI" panose="020B0500000000000000" pitchFamily="34" charset="-128"/>
                        <a:ea typeface="Yu Gothic UI" panose="020B05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1050">
                          <a:effectLst/>
                          <a:latin typeface="Yu Gothic UI" panose="020B0500000000000000" pitchFamily="34" charset="-128"/>
                          <a:ea typeface="Yu Gothic UI" panose="020B0500000000000000" pitchFamily="34" charset="-128"/>
                        </a:rPr>
                        <a:t>尺度 </a:t>
                      </a:r>
                      <a:endParaRPr lang="ja-JP" altLang="en-US" sz="1100">
                        <a:effectLst/>
                        <a:latin typeface="Yu Gothic UI" panose="020B0500000000000000" pitchFamily="34" charset="-128"/>
                        <a:ea typeface="Yu Gothic UI" panose="020B05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7650578"/>
                  </a:ext>
                </a:extLst>
              </a:tr>
              <a:tr h="199424">
                <a:tc>
                  <a:txBody>
                    <a:bodyPr/>
                    <a:lstStyle/>
                    <a:p>
                      <a:r>
                        <a:rPr lang="ja-JP" altLang="en-US" sz="1050">
                          <a:effectLst/>
                          <a:latin typeface="Yu Gothic UI" panose="020B0500000000000000" pitchFamily="34" charset="-128"/>
                          <a:ea typeface="Yu Gothic UI" panose="020B0500000000000000" pitchFamily="34" charset="-128"/>
                        </a:rPr>
                        <a:t>確実に発生する </a:t>
                      </a:r>
                      <a:endParaRPr lang="ja-JP" altLang="en-US" sz="1100">
                        <a:effectLst/>
                        <a:latin typeface="Yu Gothic UI" panose="020B0500000000000000" pitchFamily="34" charset="-128"/>
                        <a:ea typeface="Yu Gothic UI" panose="020B05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JP" sz="1050">
                          <a:effectLst/>
                          <a:latin typeface="Yu Gothic UI" panose="020B0500000000000000" pitchFamily="34" charset="-128"/>
                          <a:ea typeface="Yu Gothic UI" panose="020B0500000000000000" pitchFamily="34" charset="-128"/>
                        </a:rPr>
                        <a:t>5 </a:t>
                      </a:r>
                      <a:endParaRPr lang="en-JP" sz="1100">
                        <a:effectLst/>
                        <a:latin typeface="Yu Gothic UI" panose="020B0500000000000000" pitchFamily="34" charset="-128"/>
                        <a:ea typeface="Yu Gothic UI" panose="020B05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201944"/>
                  </a:ext>
                </a:extLst>
              </a:tr>
              <a:tr h="199424">
                <a:tc>
                  <a:txBody>
                    <a:bodyPr/>
                    <a:lstStyle/>
                    <a:p>
                      <a:r>
                        <a:rPr lang="ja-JP" altLang="en-US" sz="1050">
                          <a:effectLst/>
                          <a:latin typeface="Yu Gothic UI" panose="020B0500000000000000" pitchFamily="34" charset="-128"/>
                          <a:ea typeface="Yu Gothic UI" panose="020B0500000000000000" pitchFamily="34" charset="-128"/>
                        </a:rPr>
                        <a:t>発生する確率が高い </a:t>
                      </a:r>
                      <a:endParaRPr lang="ja-JP" altLang="en-US" sz="1100">
                        <a:effectLst/>
                        <a:latin typeface="Yu Gothic UI" panose="020B0500000000000000" pitchFamily="34" charset="-128"/>
                        <a:ea typeface="Yu Gothic UI" panose="020B05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JP" sz="1050">
                          <a:effectLst/>
                          <a:latin typeface="Yu Gothic UI" panose="020B0500000000000000" pitchFamily="34" charset="-128"/>
                          <a:ea typeface="Yu Gothic UI" panose="020B0500000000000000" pitchFamily="34" charset="-128"/>
                        </a:rPr>
                        <a:t>4 </a:t>
                      </a:r>
                      <a:endParaRPr lang="en-JP" sz="1100">
                        <a:effectLst/>
                        <a:latin typeface="Yu Gothic UI" panose="020B0500000000000000" pitchFamily="34" charset="-128"/>
                        <a:ea typeface="Yu Gothic UI" panose="020B05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5843761"/>
                  </a:ext>
                </a:extLst>
              </a:tr>
              <a:tr h="199424">
                <a:tc>
                  <a:txBody>
                    <a:bodyPr/>
                    <a:lstStyle/>
                    <a:p>
                      <a:r>
                        <a:rPr lang="ja-JP" altLang="en-US" sz="1050">
                          <a:effectLst/>
                          <a:latin typeface="Yu Gothic UI" panose="020B0500000000000000" pitchFamily="34" charset="-128"/>
                          <a:ea typeface="Yu Gothic UI" panose="020B0500000000000000" pitchFamily="34" charset="-128"/>
                        </a:rPr>
                        <a:t>わからない </a:t>
                      </a:r>
                      <a:endParaRPr lang="ja-JP" altLang="en-US" sz="1100">
                        <a:effectLst/>
                        <a:latin typeface="Yu Gothic UI" panose="020B0500000000000000" pitchFamily="34" charset="-128"/>
                        <a:ea typeface="Yu Gothic UI" panose="020B05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JP" sz="1050" dirty="0">
                          <a:effectLst/>
                          <a:latin typeface="Yu Gothic UI" panose="020B0500000000000000" pitchFamily="34" charset="-128"/>
                          <a:ea typeface="Yu Gothic UI" panose="020B0500000000000000" pitchFamily="34" charset="-128"/>
                        </a:rPr>
                        <a:t>3 </a:t>
                      </a:r>
                      <a:endParaRPr lang="en-JP" sz="1100" dirty="0">
                        <a:effectLst/>
                        <a:latin typeface="Yu Gothic UI" panose="020B0500000000000000" pitchFamily="34" charset="-128"/>
                        <a:ea typeface="Yu Gothic UI" panose="020B05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7695033"/>
                  </a:ext>
                </a:extLst>
              </a:tr>
              <a:tr h="199424">
                <a:tc>
                  <a:txBody>
                    <a:bodyPr/>
                    <a:lstStyle/>
                    <a:p>
                      <a:r>
                        <a:rPr lang="ja-JP" altLang="en-US" sz="1050">
                          <a:effectLst/>
                          <a:latin typeface="Yu Gothic UI" panose="020B0500000000000000" pitchFamily="34" charset="-128"/>
                          <a:ea typeface="Yu Gothic UI" panose="020B0500000000000000" pitchFamily="34" charset="-128"/>
                        </a:rPr>
                        <a:t>稀に発生する </a:t>
                      </a:r>
                      <a:endParaRPr lang="ja-JP" altLang="en-US" sz="1100">
                        <a:effectLst/>
                        <a:latin typeface="Yu Gothic UI" panose="020B0500000000000000" pitchFamily="34" charset="-128"/>
                        <a:ea typeface="Yu Gothic UI" panose="020B05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JP" sz="1050">
                          <a:effectLst/>
                          <a:latin typeface="Yu Gothic UI" panose="020B0500000000000000" pitchFamily="34" charset="-128"/>
                          <a:ea typeface="Yu Gothic UI" panose="020B0500000000000000" pitchFamily="34" charset="-128"/>
                        </a:rPr>
                        <a:t>2 </a:t>
                      </a:r>
                      <a:endParaRPr lang="en-JP" sz="1100">
                        <a:effectLst/>
                        <a:latin typeface="Yu Gothic UI" panose="020B0500000000000000" pitchFamily="34" charset="-128"/>
                        <a:ea typeface="Yu Gothic UI" panose="020B05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0531497"/>
                  </a:ext>
                </a:extLst>
              </a:tr>
              <a:tr h="199424">
                <a:tc>
                  <a:txBody>
                    <a:bodyPr/>
                    <a:lstStyle/>
                    <a:p>
                      <a:r>
                        <a:rPr lang="ja-JP" altLang="en-US" sz="1050">
                          <a:effectLst/>
                          <a:latin typeface="Yu Gothic UI" panose="020B0500000000000000" pitchFamily="34" charset="-128"/>
                          <a:ea typeface="Yu Gothic UI" panose="020B0500000000000000" pitchFamily="34" charset="-128"/>
                        </a:rPr>
                        <a:t>非常に稀に発生する </a:t>
                      </a:r>
                      <a:endParaRPr lang="ja-JP" altLang="en-US" sz="1100">
                        <a:effectLst/>
                        <a:latin typeface="Yu Gothic UI" panose="020B0500000000000000" pitchFamily="34" charset="-128"/>
                        <a:ea typeface="Yu Gothic UI" panose="020B05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JP" sz="1050" dirty="0">
                          <a:effectLst/>
                          <a:latin typeface="Yu Gothic UI" panose="020B0500000000000000" pitchFamily="34" charset="-128"/>
                          <a:ea typeface="Yu Gothic UI" panose="020B0500000000000000" pitchFamily="34" charset="-128"/>
                        </a:rPr>
                        <a:t>1 </a:t>
                      </a:r>
                      <a:endParaRPr lang="en-JP" sz="1100" dirty="0">
                        <a:effectLst/>
                        <a:latin typeface="Yu Gothic UI" panose="020B0500000000000000" pitchFamily="34" charset="-128"/>
                        <a:ea typeface="Yu Gothic UI" panose="020B05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417605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18FE1B2F-9427-104D-855D-23D0C32F672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641908"/>
              </p:ext>
            </p:extLst>
          </p:nvPr>
        </p:nvGraphicFramePr>
        <p:xfrm>
          <a:off x="9189720" y="1378782"/>
          <a:ext cx="2164080" cy="1508760"/>
        </p:xfrm>
        <a:graphic>
          <a:graphicData uri="http://schemas.openxmlformats.org/drawingml/2006/table">
            <a:tbl>
              <a:tblPr/>
              <a:tblGrid>
                <a:gridCol w="1593850">
                  <a:extLst>
                    <a:ext uri="{9D8B030D-6E8A-4147-A177-3AD203B41FA5}">
                      <a16:colId xmlns:a16="http://schemas.microsoft.com/office/drawing/2014/main" val="3278647237"/>
                    </a:ext>
                  </a:extLst>
                </a:gridCol>
                <a:gridCol w="570230">
                  <a:extLst>
                    <a:ext uri="{9D8B030D-6E8A-4147-A177-3AD203B41FA5}">
                      <a16:colId xmlns:a16="http://schemas.microsoft.com/office/drawing/2014/main" val="3951535552"/>
                    </a:ext>
                  </a:extLst>
                </a:gridCol>
              </a:tblGrid>
              <a:tr h="199424">
                <a:tc>
                  <a:txBody>
                    <a:bodyPr/>
                    <a:lstStyle/>
                    <a:p>
                      <a:r>
                        <a:rPr lang="ja-JP" altLang="en-US" sz="1050">
                          <a:effectLst/>
                          <a:latin typeface="Yu Gothic UI" panose="020B0500000000000000" pitchFamily="34" charset="-128"/>
                          <a:ea typeface="Yu Gothic UI" panose="020B0500000000000000" pitchFamily="34" charset="-128"/>
                        </a:rPr>
                        <a:t>影響度のレベル </a:t>
                      </a:r>
                      <a:endParaRPr lang="ja-JP" altLang="en-US" sz="1100">
                        <a:effectLst/>
                        <a:latin typeface="Yu Gothic UI" panose="020B0500000000000000" pitchFamily="34" charset="-128"/>
                        <a:ea typeface="Yu Gothic UI" panose="020B05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1050">
                          <a:effectLst/>
                          <a:latin typeface="Yu Gothic UI" panose="020B0500000000000000" pitchFamily="34" charset="-128"/>
                          <a:ea typeface="Yu Gothic UI" panose="020B0500000000000000" pitchFamily="34" charset="-128"/>
                        </a:rPr>
                        <a:t>尺度 </a:t>
                      </a:r>
                      <a:endParaRPr lang="ja-JP" altLang="en-US" sz="1100">
                        <a:effectLst/>
                        <a:latin typeface="Yu Gothic UI" panose="020B0500000000000000" pitchFamily="34" charset="-128"/>
                        <a:ea typeface="Yu Gothic UI" panose="020B05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7650578"/>
                  </a:ext>
                </a:extLst>
              </a:tr>
              <a:tr h="199424">
                <a:tc>
                  <a:txBody>
                    <a:bodyPr/>
                    <a:lstStyle/>
                    <a:p>
                      <a:r>
                        <a:rPr lang="ja-JP" altLang="en-US" sz="1050">
                          <a:effectLst/>
                          <a:latin typeface="Yu Gothic UI" panose="020B0500000000000000" pitchFamily="34" charset="-128"/>
                          <a:ea typeface="Yu Gothic UI" panose="020B0500000000000000" pitchFamily="34" charset="-128"/>
                        </a:rPr>
                        <a:t>クライアントに影響する</a:t>
                      </a:r>
                      <a:endParaRPr lang="ja-JP" altLang="en-US" sz="1100">
                        <a:effectLst/>
                        <a:latin typeface="Yu Gothic UI" panose="020B0500000000000000" pitchFamily="34" charset="-128"/>
                        <a:ea typeface="Yu Gothic UI" panose="020B05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JP" sz="1050">
                          <a:effectLst/>
                          <a:latin typeface="Yu Gothic UI" panose="020B0500000000000000" pitchFamily="34" charset="-128"/>
                          <a:ea typeface="Yu Gothic UI" panose="020B0500000000000000" pitchFamily="34" charset="-128"/>
                        </a:rPr>
                        <a:t>5 </a:t>
                      </a:r>
                      <a:endParaRPr lang="en-JP" sz="1100">
                        <a:effectLst/>
                        <a:latin typeface="Yu Gothic UI" panose="020B0500000000000000" pitchFamily="34" charset="-128"/>
                        <a:ea typeface="Yu Gothic UI" panose="020B05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201944"/>
                  </a:ext>
                </a:extLst>
              </a:tr>
              <a:tr h="199424">
                <a:tc>
                  <a:txBody>
                    <a:bodyPr/>
                    <a:lstStyle/>
                    <a:p>
                      <a:r>
                        <a:rPr lang="ja-JP" altLang="en-US" sz="1050">
                          <a:effectLst/>
                          <a:latin typeface="Yu Gothic UI" panose="020B0500000000000000" pitchFamily="34" charset="-128"/>
                          <a:ea typeface="Yu Gothic UI" panose="020B0500000000000000" pitchFamily="34" charset="-128"/>
                        </a:rPr>
                        <a:t>全社の業務に・・・</a:t>
                      </a:r>
                      <a:endParaRPr lang="ja-JP" altLang="en-US" sz="1100">
                        <a:effectLst/>
                        <a:latin typeface="Yu Gothic UI" panose="020B0500000000000000" pitchFamily="34" charset="-128"/>
                        <a:ea typeface="Yu Gothic UI" panose="020B05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JP" sz="1050">
                          <a:effectLst/>
                          <a:latin typeface="Yu Gothic UI" panose="020B0500000000000000" pitchFamily="34" charset="-128"/>
                          <a:ea typeface="Yu Gothic UI" panose="020B0500000000000000" pitchFamily="34" charset="-128"/>
                        </a:rPr>
                        <a:t>4 </a:t>
                      </a:r>
                      <a:endParaRPr lang="en-JP" sz="1100">
                        <a:effectLst/>
                        <a:latin typeface="Yu Gothic UI" panose="020B0500000000000000" pitchFamily="34" charset="-128"/>
                        <a:ea typeface="Yu Gothic UI" panose="020B05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5843761"/>
                  </a:ext>
                </a:extLst>
              </a:tr>
              <a:tr h="199424">
                <a:tc>
                  <a:txBody>
                    <a:bodyPr/>
                    <a:lstStyle/>
                    <a:p>
                      <a:r>
                        <a:rPr lang="ja-JP" altLang="en-US" sz="1050">
                          <a:effectLst/>
                          <a:latin typeface="Yu Gothic UI" panose="020B0500000000000000" pitchFamily="34" charset="-128"/>
                          <a:ea typeface="Yu Gothic UI" panose="020B0500000000000000" pitchFamily="34" charset="-128"/>
                        </a:rPr>
                        <a:t>・・・</a:t>
                      </a:r>
                      <a:endParaRPr lang="ja-JP" altLang="en-US" sz="1100">
                        <a:effectLst/>
                        <a:latin typeface="Yu Gothic UI" panose="020B0500000000000000" pitchFamily="34" charset="-128"/>
                        <a:ea typeface="Yu Gothic UI" panose="020B05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JP" sz="1050" dirty="0">
                          <a:effectLst/>
                          <a:latin typeface="Yu Gothic UI" panose="020B0500000000000000" pitchFamily="34" charset="-128"/>
                          <a:ea typeface="Yu Gothic UI" panose="020B0500000000000000" pitchFamily="34" charset="-128"/>
                        </a:rPr>
                        <a:t>3 </a:t>
                      </a:r>
                      <a:endParaRPr lang="en-JP" sz="1100" dirty="0">
                        <a:effectLst/>
                        <a:latin typeface="Yu Gothic UI" panose="020B0500000000000000" pitchFamily="34" charset="-128"/>
                        <a:ea typeface="Yu Gothic UI" panose="020B05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7695033"/>
                  </a:ext>
                </a:extLst>
              </a:tr>
              <a:tr h="199424">
                <a:tc>
                  <a:txBody>
                    <a:bodyPr/>
                    <a:lstStyle/>
                    <a:p>
                      <a:r>
                        <a:rPr lang="ja-JP" altLang="en-US" sz="1050">
                          <a:effectLst/>
                          <a:latin typeface="Yu Gothic UI" panose="020B0500000000000000" pitchFamily="34" charset="-128"/>
                          <a:ea typeface="Yu Gothic UI" panose="020B0500000000000000" pitchFamily="34" charset="-128"/>
                        </a:rPr>
                        <a:t>・・・</a:t>
                      </a:r>
                      <a:endParaRPr lang="ja-JP" altLang="en-US" sz="1100">
                        <a:effectLst/>
                        <a:latin typeface="Yu Gothic UI" panose="020B0500000000000000" pitchFamily="34" charset="-128"/>
                        <a:ea typeface="Yu Gothic UI" panose="020B05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JP" sz="1050">
                          <a:effectLst/>
                          <a:latin typeface="Yu Gothic UI" panose="020B0500000000000000" pitchFamily="34" charset="-128"/>
                          <a:ea typeface="Yu Gothic UI" panose="020B0500000000000000" pitchFamily="34" charset="-128"/>
                        </a:rPr>
                        <a:t>2 </a:t>
                      </a:r>
                      <a:endParaRPr lang="en-JP" sz="1100">
                        <a:effectLst/>
                        <a:latin typeface="Yu Gothic UI" panose="020B0500000000000000" pitchFamily="34" charset="-128"/>
                        <a:ea typeface="Yu Gothic UI" panose="020B05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0531497"/>
                  </a:ext>
                </a:extLst>
              </a:tr>
              <a:tr h="199424">
                <a:tc>
                  <a:txBody>
                    <a:bodyPr/>
                    <a:lstStyle/>
                    <a:p>
                      <a:r>
                        <a:rPr lang="ja-JP" altLang="en-US" sz="1050">
                          <a:effectLst/>
                          <a:latin typeface="Yu Gothic UI" panose="020B0500000000000000" pitchFamily="34" charset="-128"/>
                          <a:ea typeface="Yu Gothic UI" panose="020B0500000000000000" pitchFamily="34" charset="-128"/>
                        </a:rPr>
                        <a:t>・・・ </a:t>
                      </a:r>
                      <a:endParaRPr lang="ja-JP" altLang="en-US" sz="1100">
                        <a:effectLst/>
                        <a:latin typeface="Yu Gothic UI" panose="020B0500000000000000" pitchFamily="34" charset="-128"/>
                        <a:ea typeface="Yu Gothic UI" panose="020B05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JP" sz="1050" dirty="0">
                          <a:effectLst/>
                          <a:latin typeface="Yu Gothic UI" panose="020B0500000000000000" pitchFamily="34" charset="-128"/>
                          <a:ea typeface="Yu Gothic UI" panose="020B0500000000000000" pitchFamily="34" charset="-128"/>
                        </a:rPr>
                        <a:t>1 </a:t>
                      </a:r>
                      <a:endParaRPr lang="en-JP" sz="1100" dirty="0">
                        <a:effectLst/>
                        <a:latin typeface="Yu Gothic UI" panose="020B0500000000000000" pitchFamily="34" charset="-128"/>
                        <a:ea typeface="Yu Gothic UI" panose="020B05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4176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622124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951354-1774-E140-B909-38E0864792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JP" dirty="0"/>
              <a:t>実行計画</a:t>
            </a:r>
            <a:r>
              <a:rPr lang="ja-JP" altLang="en-US"/>
              <a:t>　</a:t>
            </a:r>
            <a:r>
              <a:rPr lang="en-US" dirty="0"/>
              <a:t>–</a:t>
            </a:r>
            <a:r>
              <a:rPr lang="en-US" dirty="0" err="1"/>
              <a:t>その他参考資料</a:t>
            </a:r>
            <a:r>
              <a:rPr lang="en-US" dirty="0"/>
              <a:t>-</a:t>
            </a:r>
            <a:endParaRPr lang="en-JP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6479A2-8122-A945-849B-12F0A8E2B7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JP" sz="1800" dirty="0"/>
              <a:t>同様の取り組みを行なった企業様の事例</a:t>
            </a:r>
          </a:p>
          <a:p>
            <a:pPr marL="971550" lvl="1" indent="-285750"/>
            <a:r>
              <a:rPr lang="en-JP" sz="1600" b="1" u="sng" dirty="0">
                <a:solidFill>
                  <a:schemeClr val="accent1"/>
                </a:solidFill>
                <a:hlinkClick r:id="rId2"/>
              </a:rPr>
              <a:t>https://~~~</a:t>
            </a:r>
            <a:endParaRPr lang="en-JP" sz="1600" b="1" u="sng" dirty="0">
              <a:solidFill>
                <a:schemeClr val="accent1"/>
              </a:solidFill>
            </a:endParaRPr>
          </a:p>
          <a:p>
            <a:pPr marL="971550" lvl="1" indent="-285750"/>
            <a:r>
              <a:rPr lang="en-JP" sz="1600" dirty="0"/>
              <a:t>・・・</a:t>
            </a:r>
          </a:p>
          <a:p>
            <a:pPr marL="971550" lvl="1" indent="-285750"/>
            <a:r>
              <a:rPr lang="en-JP" sz="1600" dirty="0"/>
              <a:t>・・・</a:t>
            </a:r>
          </a:p>
          <a:p>
            <a:pPr marL="971550" lvl="1" indent="-285750"/>
            <a:r>
              <a:rPr lang="en-JP" sz="1600" dirty="0"/>
              <a:t>・・・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B1F039F-EA35-1747-BE70-787CB2DFB2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kaizen penguin sample, Inc. 2021</a:t>
            </a:r>
            <a:endParaRPr lang="en-JP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2DE4C98-95A3-5F45-A71C-AACF40552F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A8557-FC7A-AD47-B548-20C9F3851F30}" type="slidenum">
              <a:rPr lang="en-JP" smtClean="0"/>
              <a:pPr/>
              <a:t>15</a:t>
            </a:fld>
            <a:endParaRPr lang="en-JP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533AA3B-E8DC-9946-8BF3-037AE06B0A71}"/>
              </a:ext>
            </a:extLst>
          </p:cNvPr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r>
              <a:rPr lang="en-JP" dirty="0"/>
              <a:t>プロジェクト計画にあたっての参考資料は以下の通りです。</a:t>
            </a:r>
          </a:p>
        </p:txBody>
      </p:sp>
    </p:spTree>
    <p:extLst>
      <p:ext uri="{BB962C8B-B14F-4D97-AF65-F5344CB8AC3E}">
        <p14:creationId xmlns:p14="http://schemas.microsoft.com/office/powerpoint/2010/main" val="28866665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433F21-9D6D-C649-A8D1-A95AE6A661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JP" dirty="0"/>
              <a:t>はじめに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EC1F97-B19E-1C44-B1C6-FCB4505B87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89100" y="1719490"/>
            <a:ext cx="5257800" cy="4484913"/>
          </a:xfrm>
        </p:spPr>
        <p:txBody>
          <a:bodyPr>
            <a:normAutofit lnSpcReduction="10000"/>
          </a:bodyPr>
          <a:lstStyle/>
          <a:p>
            <a:r>
              <a:rPr lang="en-JP" sz="1600" dirty="0"/>
              <a:t>【 目次 】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ja-JP" altLang="en-US" sz="1600"/>
              <a:t>問題提起・・・・・・・・・・・・・・・・・・・・・・・・・・・・・・・・</a:t>
            </a:r>
            <a:r>
              <a:rPr lang="en-US" altLang="ja-JP" sz="1600" dirty="0"/>
              <a:t>3</a:t>
            </a:r>
            <a:endParaRPr lang="en-JP" sz="16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JP" sz="1600" dirty="0"/>
              <a:t>プロジェクトテーマについて</a:t>
            </a:r>
            <a:r>
              <a:rPr lang="ja-JP" altLang="en-US" sz="1600"/>
              <a:t> ・・・・・・・・・・・・・・・・・・・・</a:t>
            </a:r>
            <a:r>
              <a:rPr lang="en-US" altLang="ja-JP" sz="1600" dirty="0"/>
              <a:t>4</a:t>
            </a:r>
            <a:endParaRPr lang="en-JP" sz="1600" dirty="0"/>
          </a:p>
          <a:p>
            <a:pPr marL="1028700" lvl="1" indent="-342900"/>
            <a:r>
              <a:rPr lang="en-JP" sz="1100" dirty="0"/>
              <a:t>目的</a:t>
            </a:r>
          </a:p>
          <a:p>
            <a:pPr marL="1028700" lvl="1" indent="-342900"/>
            <a:r>
              <a:rPr lang="en-JP" sz="1100" dirty="0"/>
              <a:t>達成指標</a:t>
            </a:r>
          </a:p>
          <a:p>
            <a:pPr marL="1028700" lvl="1" indent="-342900"/>
            <a:r>
              <a:rPr lang="en-JP" sz="1100" dirty="0"/>
              <a:t>対象範囲</a:t>
            </a:r>
          </a:p>
          <a:p>
            <a:pPr marL="1028700" lvl="1" indent="-342900"/>
            <a:r>
              <a:rPr lang="en-JP" sz="1100" dirty="0"/>
              <a:t>前提制約条件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ja-JP" altLang="en-US" sz="1600"/>
              <a:t>納品業務に関する現状報告・・・・・・・・・・・・・・・・・</a:t>
            </a:r>
            <a:r>
              <a:rPr lang="en-US" altLang="ja-JP" sz="1600" dirty="0"/>
              <a:t>6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ja-JP" altLang="en-US" sz="1600"/>
              <a:t>プロジェクト概要・・・・・・・・・・・・・・・・・・・・・・・・・・・</a:t>
            </a:r>
            <a:r>
              <a:rPr lang="en-US" altLang="ja-JP" sz="1600" dirty="0"/>
              <a:t>7</a:t>
            </a:r>
          </a:p>
          <a:p>
            <a:pPr marL="1028700" lvl="1" indent="-342900"/>
            <a:r>
              <a:rPr lang="en-JP" sz="1200" dirty="0"/>
              <a:t>概要</a:t>
            </a:r>
          </a:p>
          <a:p>
            <a:pPr marL="1028700" lvl="1" indent="-342900"/>
            <a:r>
              <a:rPr lang="en-JP" sz="1200" dirty="0"/>
              <a:t>成果物</a:t>
            </a:r>
          </a:p>
          <a:p>
            <a:pPr marL="1028700" lvl="1" indent="-342900"/>
            <a:r>
              <a:rPr lang="en-JP" sz="1200" dirty="0"/>
              <a:t>プロジェクト予算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ja-JP" altLang="en-US" sz="1600"/>
              <a:t>実行計画・・・・・・・・・・・・・・・・・・・・・・・・・・・・・・・</a:t>
            </a:r>
            <a:r>
              <a:rPr lang="en-US" altLang="ja-JP" sz="1600" dirty="0"/>
              <a:t>10</a:t>
            </a:r>
          </a:p>
          <a:p>
            <a:pPr marL="1028700" lvl="1" indent="-342900"/>
            <a:r>
              <a:rPr lang="ja-JP" altLang="en-US" sz="1200"/>
              <a:t>タスクの概要と担当</a:t>
            </a:r>
            <a:endParaRPr lang="en-US" altLang="ja-JP" sz="1200" dirty="0"/>
          </a:p>
          <a:p>
            <a:pPr marL="1028700" lvl="1" indent="-342900"/>
            <a:r>
              <a:rPr lang="ja-JP" altLang="en-US" sz="1200"/>
              <a:t>全体スケジュール</a:t>
            </a:r>
            <a:endParaRPr lang="en-US" altLang="ja-JP" sz="1200" dirty="0"/>
          </a:p>
          <a:p>
            <a:pPr marL="1028700" lvl="1" indent="-342900"/>
            <a:r>
              <a:rPr lang="ja-JP" altLang="en-US" sz="1200"/>
              <a:t>組織体制・役割分担</a:t>
            </a:r>
            <a:endParaRPr lang="en-US" altLang="ja-JP" sz="1200" dirty="0"/>
          </a:p>
          <a:p>
            <a:pPr marL="1028700" lvl="1" indent="-342900"/>
            <a:r>
              <a:rPr lang="ja-JP" altLang="en-US" sz="1200"/>
              <a:t>リスクと予防対策</a:t>
            </a:r>
            <a:endParaRPr lang="en-US" altLang="ja-JP" sz="1600" dirty="0"/>
          </a:p>
          <a:p>
            <a:pPr marL="1028700" lvl="1" indent="-342900"/>
            <a:r>
              <a:rPr lang="ja-JP" altLang="en-US" sz="1200"/>
              <a:t>その他参考資料</a:t>
            </a:r>
            <a:endParaRPr lang="en-JP" altLang="ja-JP" sz="12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B6E6BB1-B430-CB49-BD4A-42A37369C066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838200" y="1219308"/>
            <a:ext cx="10515600" cy="348236"/>
          </a:xfrm>
        </p:spPr>
        <p:txBody>
          <a:bodyPr>
            <a:normAutofit/>
          </a:bodyPr>
          <a:lstStyle/>
          <a:p>
            <a:r>
              <a:rPr lang="en-JP" dirty="0"/>
              <a:t>本ドキュメントでは、納品業務改善プロジェクトに関する計画について記載しています。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E4FA75-8607-7346-A690-BB67A963F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kaizen penguin sample, Inc. 2021</a:t>
            </a:r>
            <a:endParaRPr lang="en-JP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B8E411-0AD2-4E4F-84B2-FE198E55B3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A8557-FC7A-AD47-B548-20C9F3851F30}" type="slidenum">
              <a:rPr lang="en-JP" smtClean="0"/>
              <a:pPr/>
              <a:t>2</a:t>
            </a:fld>
            <a:endParaRPr lang="en-JP"/>
          </a:p>
        </p:txBody>
      </p:sp>
    </p:spTree>
    <p:extLst>
      <p:ext uri="{BB962C8B-B14F-4D97-AF65-F5344CB8AC3E}">
        <p14:creationId xmlns:p14="http://schemas.microsoft.com/office/powerpoint/2010/main" val="3372266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782C1A-70A5-3941-9435-7DE8CF6850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JP" dirty="0"/>
              <a:t>問題提起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F29B7B-FD21-2F4E-8B8C-937652D9B3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ja-JP" altLang="en-US" sz="1800"/>
              <a:t>現在当社で提供しているプロダクトについて、以下の問題が発生している</a:t>
            </a:r>
            <a:endParaRPr lang="en-US" altLang="ja-JP" sz="1800" dirty="0"/>
          </a:p>
          <a:p>
            <a:pPr marL="971550" lvl="1" indent="-285750"/>
            <a:r>
              <a:rPr lang="ja-JP" altLang="en-US" sz="1800"/>
              <a:t>プロダクトの納期遅れが毎月発生しており、お客様からご指摘をいただいている</a:t>
            </a:r>
            <a:endParaRPr lang="en-US" altLang="ja-JP" sz="1800" dirty="0"/>
          </a:p>
          <a:p>
            <a:pPr marL="971550" lvl="1" indent="-285750"/>
            <a:r>
              <a:rPr lang="ja-JP" altLang="en-US" sz="1800"/>
              <a:t>・・・・・・</a:t>
            </a:r>
            <a:endParaRPr lang="en-US" altLang="ja-JP" sz="1800" dirty="0"/>
          </a:p>
          <a:p>
            <a:pPr marL="971550" lvl="1" indent="-285750"/>
            <a:r>
              <a:rPr lang="ja-JP" altLang="en-US" sz="1800"/>
              <a:t>・・・</a:t>
            </a:r>
            <a:endParaRPr lang="en-US" altLang="ja-JP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ja-JP" altLang="en-US" sz="1800"/>
              <a:t>また、当社プロダクトの市場環境においては以下の変化が生じている</a:t>
            </a:r>
            <a:endParaRPr lang="en-US" altLang="ja-JP" sz="1800" dirty="0"/>
          </a:p>
          <a:p>
            <a:pPr marL="971550" lvl="1" indent="-285750"/>
            <a:r>
              <a:rPr lang="ja-JP" altLang="en-US" sz="1800"/>
              <a:t>競合サービス</a:t>
            </a:r>
            <a:r>
              <a:rPr lang="en-US" altLang="ja-JP" sz="1800" dirty="0"/>
              <a:t>A</a:t>
            </a:r>
            <a:r>
              <a:rPr lang="ja-JP" altLang="en-US" sz="1800"/>
              <a:t>が台頭し、市場シェアが縮小傾向にある</a:t>
            </a:r>
            <a:endParaRPr lang="en-US" altLang="ja-JP" sz="1800" dirty="0"/>
          </a:p>
          <a:p>
            <a:pPr marL="971550" lvl="1" indent="-285750"/>
            <a:r>
              <a:rPr lang="ja-JP" altLang="en-US" sz="1800"/>
              <a:t>・・・・・・</a:t>
            </a:r>
            <a:endParaRPr lang="en-US" altLang="ja-JP" sz="1800" dirty="0"/>
          </a:p>
          <a:p>
            <a:pPr marL="971550" lvl="1" indent="-285750"/>
            <a:r>
              <a:rPr lang="ja-JP" altLang="en-US" sz="1800"/>
              <a:t>・・・</a:t>
            </a:r>
            <a:endParaRPr lang="en-US" altLang="ja-JP" sz="1800" dirty="0"/>
          </a:p>
          <a:p>
            <a:pPr marL="971550" lvl="1" indent="-285750"/>
            <a:endParaRPr lang="en-US" altLang="ja-JP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ja-JP" altLang="en-US" sz="1800"/>
              <a:t>したがって、納品業務オペレーションの変更を行い、ミスや遅れの発生を防ぎ業務品質の安定をもたらすことで、</a:t>
            </a:r>
            <a:endParaRPr lang="en-US" altLang="ja-JP" sz="1800" dirty="0"/>
          </a:p>
          <a:p>
            <a:r>
              <a:rPr lang="ja-JP" altLang="en-US" sz="1800"/>
              <a:t>　</a:t>
            </a:r>
            <a:r>
              <a:rPr lang="en-US" altLang="ja-JP" sz="1800" dirty="0"/>
              <a:t> </a:t>
            </a:r>
            <a:r>
              <a:rPr lang="ja-JP" altLang="en-US" sz="1800"/>
              <a:t>当社プロダクト納品フローの業務効率化を図る</a:t>
            </a:r>
            <a:endParaRPr lang="en-US" altLang="ja-JP" sz="18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F45FDBC-CD6E-4747-A6AC-4075855602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kaizen penguin sample, Inc. 2021</a:t>
            </a:r>
            <a:endParaRPr lang="en-JP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BD0E4D6-1D86-DE45-906C-A9D944C41A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A8557-FC7A-AD47-B548-20C9F3851F30}" type="slidenum">
              <a:rPr lang="en-JP" smtClean="0"/>
              <a:pPr/>
              <a:t>3</a:t>
            </a:fld>
            <a:endParaRPr lang="en-JP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119BF9C-28A0-CB44-95AE-C25A783EB015}"/>
              </a:ext>
            </a:extLst>
          </p:cNvPr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r>
              <a:rPr lang="en-JP" dirty="0"/>
              <a:t>本プロジェクトの設置背景は以下の通りです。</a:t>
            </a:r>
          </a:p>
        </p:txBody>
      </p:sp>
    </p:spTree>
    <p:extLst>
      <p:ext uri="{BB962C8B-B14F-4D97-AF65-F5344CB8AC3E}">
        <p14:creationId xmlns:p14="http://schemas.microsoft.com/office/powerpoint/2010/main" val="6316355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782C1A-70A5-3941-9435-7DE8CF6850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JP" dirty="0"/>
              <a:t>プロジェクトテーマについて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F45FDBC-CD6E-4747-A6AC-4075855602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kaizen penguin sample, Inc. 2021</a:t>
            </a:r>
            <a:endParaRPr lang="en-JP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BD0E4D6-1D86-DE45-906C-A9D944C41A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A8557-FC7A-AD47-B548-20C9F3851F30}" type="slidenum">
              <a:rPr lang="en-JP" smtClean="0"/>
              <a:pPr/>
              <a:t>4</a:t>
            </a:fld>
            <a:endParaRPr lang="en-JP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119BF9C-28A0-CB44-95AE-C25A783EB015}"/>
              </a:ext>
            </a:extLst>
          </p:cNvPr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r>
              <a:rPr lang="en-JP" dirty="0"/>
              <a:t>本プロジェクトのテーマ概要は以下の通りです。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613D5F3E-D878-454D-B930-F56991C1B386}"/>
              </a:ext>
            </a:extLst>
          </p:cNvPr>
          <p:cNvGrpSpPr/>
          <p:nvPr/>
        </p:nvGrpSpPr>
        <p:grpSpPr>
          <a:xfrm>
            <a:off x="1066356" y="1906526"/>
            <a:ext cx="10059288" cy="3655272"/>
            <a:chOff x="1066356" y="1812139"/>
            <a:chExt cx="10059288" cy="3655272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DC457F71-C20E-B949-8801-5DF7095C6B1A}"/>
                </a:ext>
              </a:extLst>
            </p:cNvPr>
            <p:cNvSpPr/>
            <p:nvPr/>
          </p:nvSpPr>
          <p:spPr>
            <a:xfrm>
              <a:off x="1066356" y="2606689"/>
              <a:ext cx="1831080" cy="655851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JP" sz="1600" dirty="0">
                  <a:solidFill>
                    <a:schemeClr val="tx1"/>
                  </a:solidFill>
                  <a:latin typeface="Yu Gothic UI" panose="020B0500000000000000" pitchFamily="34" charset="-128"/>
                  <a:ea typeface="Yu Gothic UI" panose="020B0500000000000000" pitchFamily="34" charset="-128"/>
                </a:rPr>
                <a:t>目的</a:t>
              </a: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5DC99998-6AC0-E34F-B506-0040469F45B7}"/>
                </a:ext>
              </a:extLst>
            </p:cNvPr>
            <p:cNvSpPr/>
            <p:nvPr/>
          </p:nvSpPr>
          <p:spPr>
            <a:xfrm>
              <a:off x="1066356" y="3401238"/>
              <a:ext cx="1831080" cy="206617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JP" sz="1600" dirty="0">
                  <a:solidFill>
                    <a:schemeClr val="tx1"/>
                  </a:solidFill>
                  <a:latin typeface="Yu Gothic UI" panose="020B0500000000000000" pitchFamily="34" charset="-128"/>
                  <a:ea typeface="Yu Gothic UI" panose="020B0500000000000000" pitchFamily="34" charset="-128"/>
                </a:rPr>
                <a:t>達成指標</a:t>
              </a: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DFAC2DF1-329C-F144-80AD-F7FEA404CEB7}"/>
                </a:ext>
              </a:extLst>
            </p:cNvPr>
            <p:cNvSpPr/>
            <p:nvPr/>
          </p:nvSpPr>
          <p:spPr>
            <a:xfrm>
              <a:off x="3016487" y="2606689"/>
              <a:ext cx="8109157" cy="655851"/>
            </a:xfrm>
            <a:prstGeom prst="rect">
              <a:avLst/>
            </a:prstGeom>
            <a:noFill/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JP" sz="1600" dirty="0">
                  <a:solidFill>
                    <a:schemeClr val="tx1"/>
                  </a:solidFill>
                  <a:latin typeface="Yu Gothic UI" panose="020B0500000000000000" pitchFamily="34" charset="-128"/>
                  <a:ea typeface="Yu Gothic UI" panose="020B0500000000000000" pitchFamily="34" charset="-128"/>
                </a:rPr>
                <a:t>業務オペレーションの改善による、当社プロダクトの納品ミス・遅れの削減</a:t>
              </a: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14A08935-F600-AF4E-9D61-77497955FEFA}"/>
                </a:ext>
              </a:extLst>
            </p:cNvPr>
            <p:cNvSpPr/>
            <p:nvPr/>
          </p:nvSpPr>
          <p:spPr>
            <a:xfrm>
              <a:off x="3016487" y="3401238"/>
              <a:ext cx="8109157" cy="2066173"/>
            </a:xfrm>
            <a:prstGeom prst="rect">
              <a:avLst/>
            </a:prstGeom>
            <a:noFill/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JP" sz="1600" dirty="0">
                  <a:solidFill>
                    <a:schemeClr val="tx1"/>
                  </a:solidFill>
                  <a:latin typeface="Yu Gothic UI" panose="020B0500000000000000" pitchFamily="34" charset="-128"/>
                  <a:ea typeface="Yu Gothic UI" panose="020B0500000000000000" pitchFamily="34" charset="-128"/>
                </a:rPr>
                <a:t>Quality</a:t>
              </a:r>
              <a:endParaRPr lang="en-US" sz="1600" dirty="0">
                <a:solidFill>
                  <a:schemeClr val="tx1"/>
                </a:solidFill>
                <a:latin typeface="Yu Gothic UI" panose="020B0500000000000000" pitchFamily="34" charset="-128"/>
                <a:ea typeface="Yu Gothic UI" panose="020B0500000000000000" pitchFamily="34" charset="-128"/>
              </a:endParaRPr>
            </a:p>
            <a:p>
              <a:pPr marL="742950" lvl="1" indent="-285750">
                <a:buFont typeface="Arial" panose="020B0604020202020204" pitchFamily="34" charset="0"/>
                <a:buChar char="•"/>
              </a:pPr>
              <a:r>
                <a:rPr lang="en-JP" sz="1600" dirty="0">
                  <a:solidFill>
                    <a:schemeClr val="tx1"/>
                  </a:solidFill>
                  <a:latin typeface="Yu Gothic UI" panose="020B0500000000000000" pitchFamily="34" charset="-128"/>
                  <a:ea typeface="Yu Gothic UI" panose="020B0500000000000000" pitchFamily="34" charset="-128"/>
                </a:rPr>
                <a:t>全プロダクトの納品ミス・遅れの発生数</a:t>
              </a:r>
              <a:r>
                <a:rPr lang="ja-JP" altLang="en-US" sz="1600">
                  <a:solidFill>
                    <a:schemeClr val="tx1"/>
                  </a:solidFill>
                  <a:latin typeface="Yu Gothic UI" panose="020B0500000000000000" pitchFamily="34" charset="-128"/>
                  <a:ea typeface="Yu Gothic UI" panose="020B0500000000000000" pitchFamily="34" charset="-128"/>
                </a:rPr>
                <a:t>　</a:t>
              </a:r>
              <a:r>
                <a:rPr lang="en-US" altLang="ja-JP" sz="1600" dirty="0">
                  <a:solidFill>
                    <a:schemeClr val="tx1"/>
                  </a:solidFill>
                  <a:latin typeface="Yu Gothic UI" panose="020B0500000000000000" pitchFamily="34" charset="-128"/>
                  <a:ea typeface="Yu Gothic UI" panose="020B0500000000000000" pitchFamily="34" charset="-128"/>
                </a:rPr>
                <a:t>0</a:t>
              </a:r>
              <a:r>
                <a:rPr lang="ja-JP" altLang="en-US" sz="1600">
                  <a:solidFill>
                    <a:schemeClr val="tx1"/>
                  </a:solidFill>
                  <a:latin typeface="Yu Gothic UI" panose="020B0500000000000000" pitchFamily="34" charset="-128"/>
                  <a:ea typeface="Yu Gothic UI" panose="020B0500000000000000" pitchFamily="34" charset="-128"/>
                </a:rPr>
                <a:t>件</a:t>
              </a:r>
              <a:endParaRPr lang="en-US" altLang="ja-JP" sz="1600" dirty="0">
                <a:solidFill>
                  <a:schemeClr val="tx1"/>
                </a:solidFill>
                <a:latin typeface="Yu Gothic UI" panose="020B0500000000000000" pitchFamily="34" charset="-128"/>
                <a:ea typeface="Yu Gothic UI" panose="020B0500000000000000" pitchFamily="34" charset="-128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altLang="ja-JP" sz="1600" dirty="0">
                  <a:solidFill>
                    <a:schemeClr val="tx1"/>
                  </a:solidFill>
                  <a:latin typeface="Yu Gothic UI" panose="020B0500000000000000" pitchFamily="34" charset="-128"/>
                  <a:ea typeface="Yu Gothic UI" panose="020B0500000000000000" pitchFamily="34" charset="-128"/>
                </a:rPr>
                <a:t>Cost</a:t>
              </a:r>
            </a:p>
            <a:p>
              <a:pPr marL="742950" lvl="1" indent="-285750">
                <a:buFont typeface="Arial" panose="020B0604020202020204" pitchFamily="34" charset="0"/>
                <a:buChar char="•"/>
              </a:pPr>
              <a:r>
                <a:rPr lang="ja-JP" altLang="en-US" sz="1600">
                  <a:solidFill>
                    <a:schemeClr val="tx1"/>
                  </a:solidFill>
                  <a:latin typeface="Yu Gothic UI" panose="020B0500000000000000" pitchFamily="34" charset="-128"/>
                  <a:ea typeface="Yu Gothic UI" panose="020B0500000000000000" pitchFamily="34" charset="-128"/>
                </a:rPr>
                <a:t>・・・</a:t>
              </a:r>
              <a:endParaRPr lang="en-US" altLang="ja-JP" sz="1600" dirty="0">
                <a:solidFill>
                  <a:schemeClr val="tx1"/>
                </a:solidFill>
                <a:latin typeface="Yu Gothic UI" panose="020B0500000000000000" pitchFamily="34" charset="-128"/>
                <a:ea typeface="Yu Gothic UI" panose="020B0500000000000000" pitchFamily="34" charset="-128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altLang="ja-JP" sz="1600" dirty="0">
                  <a:solidFill>
                    <a:schemeClr val="tx1"/>
                  </a:solidFill>
                  <a:latin typeface="Yu Gothic UI" panose="020B0500000000000000" pitchFamily="34" charset="-128"/>
                  <a:ea typeface="Yu Gothic UI" panose="020B0500000000000000" pitchFamily="34" charset="-128"/>
                </a:rPr>
                <a:t>Delivery</a:t>
              </a:r>
            </a:p>
            <a:p>
              <a:pPr marL="742950" lvl="1" indent="-285750">
                <a:buFont typeface="Arial" panose="020B0604020202020204" pitchFamily="34" charset="0"/>
                <a:buChar char="•"/>
              </a:pPr>
              <a:r>
                <a:rPr lang="ja-JP" altLang="en-US" sz="1600">
                  <a:solidFill>
                    <a:schemeClr val="tx1"/>
                  </a:solidFill>
                  <a:latin typeface="Yu Gothic UI" panose="020B0500000000000000" pitchFamily="34" charset="-128"/>
                  <a:ea typeface="Yu Gothic UI" panose="020B0500000000000000" pitchFamily="34" charset="-128"/>
                </a:rPr>
                <a:t>・・・</a:t>
              </a:r>
              <a:endParaRPr lang="en-US" altLang="ja-JP" sz="1600" dirty="0">
                <a:solidFill>
                  <a:schemeClr val="tx1"/>
                </a:solidFill>
                <a:latin typeface="Yu Gothic UI" panose="020B0500000000000000" pitchFamily="34" charset="-128"/>
                <a:ea typeface="Yu Gothic UI" panose="020B0500000000000000" pitchFamily="34" charset="-128"/>
              </a:endParaRP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586A5EDE-BF53-7346-96AE-F972FA7931FB}"/>
                </a:ext>
              </a:extLst>
            </p:cNvPr>
            <p:cNvSpPr/>
            <p:nvPr/>
          </p:nvSpPr>
          <p:spPr>
            <a:xfrm>
              <a:off x="1066356" y="1812139"/>
              <a:ext cx="1831080" cy="655851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err="1">
                  <a:solidFill>
                    <a:schemeClr val="tx1"/>
                  </a:solidFill>
                  <a:latin typeface="Yu Gothic UI" panose="020B0500000000000000" pitchFamily="34" charset="-128"/>
                  <a:ea typeface="Yu Gothic UI" panose="020B0500000000000000" pitchFamily="34" charset="-128"/>
                </a:rPr>
                <a:t>テーマ</a:t>
              </a:r>
              <a:endParaRPr lang="en-JP" sz="1600" dirty="0">
                <a:solidFill>
                  <a:schemeClr val="tx1"/>
                </a:solidFill>
                <a:latin typeface="Yu Gothic UI" panose="020B0500000000000000" pitchFamily="34" charset="-128"/>
                <a:ea typeface="Yu Gothic UI" panose="020B0500000000000000" pitchFamily="34" charset="-128"/>
              </a:endParaRP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486556FE-C451-3843-9280-7BF1C3D5E3B6}"/>
                </a:ext>
              </a:extLst>
            </p:cNvPr>
            <p:cNvSpPr/>
            <p:nvPr/>
          </p:nvSpPr>
          <p:spPr>
            <a:xfrm>
              <a:off x="3016487" y="1812139"/>
              <a:ext cx="8109157" cy="655851"/>
            </a:xfrm>
            <a:prstGeom prst="rect">
              <a:avLst/>
            </a:prstGeom>
            <a:noFill/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JP" sz="1600" dirty="0">
                  <a:solidFill>
                    <a:schemeClr val="tx1"/>
                  </a:solidFill>
                  <a:latin typeface="Yu Gothic UI" panose="020B0500000000000000" pitchFamily="34" charset="-128"/>
                  <a:ea typeface="Yu Gothic UI" panose="020B0500000000000000" pitchFamily="34" charset="-128"/>
                </a:rPr>
                <a:t>納品業務オペレーション改善プロジェクト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3692589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782C1A-70A5-3941-9435-7DE8CF6850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JP" dirty="0"/>
              <a:t>プロジェクトテーマについて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F45FDBC-CD6E-4747-A6AC-4075855602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kaizen penguin sample, Inc. 2021</a:t>
            </a:r>
            <a:endParaRPr lang="en-JP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BD0E4D6-1D86-DE45-906C-A9D944C41A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A8557-FC7A-AD47-B548-20C9F3851F30}" type="slidenum">
              <a:rPr lang="en-JP" smtClean="0"/>
              <a:pPr/>
              <a:t>5</a:t>
            </a:fld>
            <a:endParaRPr lang="en-JP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119BF9C-28A0-CB44-95AE-C25A783EB015}"/>
              </a:ext>
            </a:extLst>
          </p:cNvPr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r>
              <a:rPr lang="en-JP" dirty="0"/>
              <a:t>本プロジェクトのテーマ概要は以下の通りです。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97B38E8-A9C2-D04C-BC60-F55FFF4FF194}"/>
              </a:ext>
            </a:extLst>
          </p:cNvPr>
          <p:cNvSpPr/>
          <p:nvPr/>
        </p:nvSpPr>
        <p:spPr>
          <a:xfrm>
            <a:off x="1396287" y="1677419"/>
            <a:ext cx="1831080" cy="247209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sz="1600" dirty="0">
                <a:solidFill>
                  <a:schemeClr val="tx1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対象範囲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80BF751-0037-E047-AE09-9874B9C38B15}"/>
              </a:ext>
            </a:extLst>
          </p:cNvPr>
          <p:cNvSpPr/>
          <p:nvPr/>
        </p:nvSpPr>
        <p:spPr>
          <a:xfrm>
            <a:off x="1396287" y="4283978"/>
            <a:ext cx="1831080" cy="188801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sz="1600" dirty="0">
                <a:solidFill>
                  <a:schemeClr val="tx1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前提・制約条件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5716CDA-1520-114B-9153-AD46AAE78DC0}"/>
              </a:ext>
            </a:extLst>
          </p:cNvPr>
          <p:cNvSpPr/>
          <p:nvPr/>
        </p:nvSpPr>
        <p:spPr>
          <a:xfrm>
            <a:off x="3346419" y="1677419"/>
            <a:ext cx="7172542" cy="2472099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JP" sz="1600" dirty="0">
                <a:solidFill>
                  <a:schemeClr val="tx1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プロダクト納品フローの関連部署・チーム</a:t>
            </a:r>
          </a:p>
          <a:p>
            <a:endParaRPr lang="en-JP" sz="1600" dirty="0">
              <a:solidFill>
                <a:schemeClr val="tx1"/>
              </a:solidFill>
              <a:latin typeface="Yu Gothic UI" panose="020B0500000000000000" pitchFamily="34" charset="-128"/>
              <a:ea typeface="Yu Gothic UI" panose="020B0500000000000000" pitchFamily="34" charset="-128"/>
            </a:endParaRPr>
          </a:p>
          <a:p>
            <a:endParaRPr lang="en-JP" sz="1600" dirty="0">
              <a:solidFill>
                <a:schemeClr val="tx1"/>
              </a:solidFill>
              <a:latin typeface="Yu Gothic UI" panose="020B0500000000000000" pitchFamily="34" charset="-128"/>
              <a:ea typeface="Yu Gothic UI" panose="020B0500000000000000" pitchFamily="34" charset="-128"/>
            </a:endParaRPr>
          </a:p>
          <a:p>
            <a:endParaRPr lang="en-JP" sz="1600" dirty="0">
              <a:solidFill>
                <a:schemeClr val="tx1"/>
              </a:solidFill>
              <a:latin typeface="Yu Gothic UI" panose="020B0500000000000000" pitchFamily="34" charset="-128"/>
              <a:ea typeface="Yu Gothic UI" panose="020B0500000000000000" pitchFamily="34" charset="-128"/>
            </a:endParaRPr>
          </a:p>
          <a:p>
            <a:endParaRPr lang="en-JP" sz="1600" dirty="0">
              <a:solidFill>
                <a:schemeClr val="tx1"/>
              </a:solidFill>
              <a:latin typeface="Yu Gothic UI" panose="020B0500000000000000" pitchFamily="34" charset="-128"/>
              <a:ea typeface="Yu Gothic UI" panose="020B0500000000000000" pitchFamily="34" charset="-128"/>
            </a:endParaRPr>
          </a:p>
          <a:p>
            <a:endParaRPr lang="en-JP" sz="1600" dirty="0">
              <a:solidFill>
                <a:schemeClr val="tx1"/>
              </a:solidFill>
              <a:latin typeface="Yu Gothic UI" panose="020B0500000000000000" pitchFamily="34" charset="-128"/>
              <a:ea typeface="Yu Gothic UI" panose="020B0500000000000000" pitchFamily="34" charset="-128"/>
            </a:endParaRPr>
          </a:p>
          <a:p>
            <a:endParaRPr lang="en-JP" sz="1600" dirty="0">
              <a:solidFill>
                <a:schemeClr val="tx1"/>
              </a:solidFill>
              <a:latin typeface="Yu Gothic UI" panose="020B0500000000000000" pitchFamily="34" charset="-128"/>
              <a:ea typeface="Yu Gothic UI" panose="020B0500000000000000" pitchFamily="34" charset="-128"/>
            </a:endParaRPr>
          </a:p>
          <a:p>
            <a:endParaRPr lang="en-JP" sz="1600" dirty="0">
              <a:solidFill>
                <a:schemeClr val="tx1"/>
              </a:solidFill>
              <a:latin typeface="Yu Gothic UI" panose="020B0500000000000000" pitchFamily="34" charset="-128"/>
              <a:ea typeface="Yu Gothic UI" panose="020B0500000000000000" pitchFamily="34" charset="-128"/>
            </a:endParaRPr>
          </a:p>
          <a:p>
            <a:endParaRPr lang="en-JP" sz="1600" dirty="0">
              <a:solidFill>
                <a:schemeClr val="tx1"/>
              </a:solidFill>
              <a:latin typeface="Yu Gothic UI" panose="020B0500000000000000" pitchFamily="34" charset="-128"/>
              <a:ea typeface="Yu Gothic UI" panose="020B0500000000000000" pitchFamily="34" charset="-128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132389E-30EB-824F-AB86-9DC6F37644D1}"/>
              </a:ext>
            </a:extLst>
          </p:cNvPr>
          <p:cNvSpPr/>
          <p:nvPr/>
        </p:nvSpPr>
        <p:spPr>
          <a:xfrm>
            <a:off x="3346418" y="4283978"/>
            <a:ext cx="7172543" cy="1888013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JP" sz="1600" dirty="0">
                <a:solidFill>
                  <a:schemeClr val="tx1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クライアント様に関わる業務フロー（契約締結・情報共有等）の変更は行わない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JP" sz="1600" dirty="0">
                <a:solidFill>
                  <a:schemeClr val="tx1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法務上、業務品質チェックリストの確認フローの変更・簡略化は不可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JP" sz="1600" dirty="0">
                <a:solidFill>
                  <a:schemeClr val="tx1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コミュニケーションについて・・・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JP" sz="1600" dirty="0">
                <a:solidFill>
                  <a:schemeClr val="tx1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本プロジェクトのオーナーについて・・・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JP" sz="1600" dirty="0">
                <a:solidFill>
                  <a:schemeClr val="tx1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・・・・・・・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JP" sz="1600" dirty="0">
                <a:solidFill>
                  <a:schemeClr val="tx1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・・・・・・・</a:t>
            </a:r>
          </a:p>
        </p:txBody>
      </p:sp>
      <p:graphicFrame>
        <p:nvGraphicFramePr>
          <p:cNvPr id="3" name="Table 14">
            <a:extLst>
              <a:ext uri="{FF2B5EF4-FFF2-40B4-BE49-F238E27FC236}">
                <a16:creationId xmlns:a16="http://schemas.microsoft.com/office/drawing/2014/main" id="{3C4D965B-8653-3546-85D8-F858018DF3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3519425"/>
              </p:ext>
            </p:extLst>
          </p:nvPr>
        </p:nvGraphicFramePr>
        <p:xfrm>
          <a:off x="3657146" y="2177000"/>
          <a:ext cx="6551086" cy="1788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2567">
                  <a:extLst>
                    <a:ext uri="{9D8B030D-6E8A-4147-A177-3AD203B41FA5}">
                      <a16:colId xmlns:a16="http://schemas.microsoft.com/office/drawing/2014/main" val="3563022265"/>
                    </a:ext>
                  </a:extLst>
                </a:gridCol>
                <a:gridCol w="2221416">
                  <a:extLst>
                    <a:ext uri="{9D8B030D-6E8A-4147-A177-3AD203B41FA5}">
                      <a16:colId xmlns:a16="http://schemas.microsoft.com/office/drawing/2014/main" val="4288484072"/>
                    </a:ext>
                  </a:extLst>
                </a:gridCol>
                <a:gridCol w="4097103">
                  <a:extLst>
                    <a:ext uri="{9D8B030D-6E8A-4147-A177-3AD203B41FA5}">
                      <a16:colId xmlns:a16="http://schemas.microsoft.com/office/drawing/2014/main" val="620670603"/>
                    </a:ext>
                  </a:extLst>
                </a:gridCol>
              </a:tblGrid>
              <a:tr h="151107">
                <a:tc>
                  <a:txBody>
                    <a:bodyPr/>
                    <a:lstStyle/>
                    <a:p>
                      <a:endParaRPr lang="en-JP" sz="1400" b="0" dirty="0">
                        <a:solidFill>
                          <a:schemeClr val="tx1"/>
                        </a:solidFill>
                        <a:latin typeface="Yu Gothic UI" panose="020B0500000000000000" pitchFamily="34" charset="-128"/>
                        <a:ea typeface="Yu Gothic UI" panose="020B0500000000000000" pitchFamily="34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JP" sz="1400" b="0" dirty="0">
                          <a:solidFill>
                            <a:schemeClr val="tx1"/>
                          </a:solidFill>
                          <a:latin typeface="Yu Gothic UI" panose="020B0500000000000000" pitchFamily="34" charset="-128"/>
                          <a:ea typeface="Yu Gothic UI" panose="020B0500000000000000" pitchFamily="34" charset="-128"/>
                        </a:rPr>
                        <a:t>対象部署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JP" sz="1400" b="0" dirty="0">
                          <a:solidFill>
                            <a:schemeClr val="tx1"/>
                          </a:solidFill>
                          <a:latin typeface="Yu Gothic UI" panose="020B0500000000000000" pitchFamily="34" charset="-128"/>
                          <a:ea typeface="Yu Gothic UI" panose="020B0500000000000000" pitchFamily="34" charset="-128"/>
                        </a:rPr>
                        <a:t>対象業務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369266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JP" sz="1400" b="0" dirty="0">
                          <a:solidFill>
                            <a:schemeClr val="tx1"/>
                          </a:solidFill>
                          <a:latin typeface="Yu Gothic UI" panose="020B0500000000000000" pitchFamily="34" charset="-128"/>
                          <a:ea typeface="Yu Gothic UI" panose="020B0500000000000000" pitchFamily="34" charset="-128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JP" sz="1400" b="0" dirty="0">
                          <a:solidFill>
                            <a:schemeClr val="tx1"/>
                          </a:solidFill>
                          <a:latin typeface="Yu Gothic UI" panose="020B0500000000000000" pitchFamily="34" charset="-128"/>
                          <a:ea typeface="Yu Gothic UI" panose="020B0500000000000000" pitchFamily="34" charset="-128"/>
                        </a:rPr>
                        <a:t>第二営業部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Yu Gothic UI" panose="020B0500000000000000" pitchFamily="34" charset="-128"/>
                          <a:ea typeface="Yu Gothic UI" panose="020B0500000000000000" pitchFamily="34" charset="-128"/>
                        </a:rPr>
                        <a:t> </a:t>
                      </a:r>
                      <a:r>
                        <a:rPr lang="en-US" sz="1400" b="0" dirty="0" err="1">
                          <a:solidFill>
                            <a:schemeClr val="tx1"/>
                          </a:solidFill>
                          <a:latin typeface="Yu Gothic UI" panose="020B0500000000000000" pitchFamily="34" charset="-128"/>
                          <a:ea typeface="Yu Gothic UI" panose="020B0500000000000000" pitchFamily="34" charset="-128"/>
                        </a:rPr>
                        <a:t>CS担当チーム</a:t>
                      </a:r>
                      <a:endParaRPr lang="en-JP" sz="1400" b="0" dirty="0">
                        <a:solidFill>
                          <a:schemeClr val="tx1"/>
                        </a:solidFill>
                        <a:latin typeface="Yu Gothic UI" panose="020B0500000000000000" pitchFamily="34" charset="-128"/>
                        <a:ea typeface="Yu Gothic UI" panose="020B0500000000000000" pitchFamily="34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JP" sz="1400" b="0" dirty="0">
                          <a:solidFill>
                            <a:schemeClr val="tx1"/>
                          </a:solidFill>
                          <a:latin typeface="Yu Gothic UI" panose="020B0500000000000000" pitchFamily="34" charset="-128"/>
                          <a:ea typeface="Yu Gothic UI" panose="020B0500000000000000" pitchFamily="34" charset="-128"/>
                        </a:rPr>
                        <a:t>契約締結業務、事業部への情報伝達業務、・・・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824701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JP" sz="1400" b="0" dirty="0">
                          <a:solidFill>
                            <a:schemeClr val="tx1"/>
                          </a:solidFill>
                          <a:latin typeface="Yu Gothic UI" panose="020B0500000000000000" pitchFamily="34" charset="-128"/>
                          <a:ea typeface="Yu Gothic UI" panose="020B0500000000000000" pitchFamily="34" charset="-128"/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JP" sz="1400" b="0" dirty="0">
                          <a:solidFill>
                            <a:schemeClr val="tx1"/>
                          </a:solidFill>
                          <a:latin typeface="Yu Gothic UI" panose="020B0500000000000000" pitchFamily="34" charset="-128"/>
                          <a:ea typeface="Yu Gothic UI" panose="020B0500000000000000" pitchFamily="34" charset="-128"/>
                        </a:rPr>
                        <a:t>経理部</a:t>
                      </a:r>
                      <a:r>
                        <a:rPr lang="ja-JP" altLang="en-US" sz="1400" b="0">
                          <a:solidFill>
                            <a:schemeClr val="tx1"/>
                          </a:solidFill>
                          <a:latin typeface="Yu Gothic UI" panose="020B0500000000000000" pitchFamily="34" charset="-128"/>
                          <a:ea typeface="Yu Gothic UI" panose="020B0500000000000000" pitchFamily="34" charset="-128"/>
                        </a:rPr>
                        <a:t> 請求業務担当</a:t>
                      </a:r>
                      <a:endParaRPr lang="en-JP" sz="1400" b="0" dirty="0">
                        <a:solidFill>
                          <a:schemeClr val="tx1"/>
                        </a:solidFill>
                        <a:latin typeface="Yu Gothic UI" panose="020B0500000000000000" pitchFamily="34" charset="-128"/>
                        <a:ea typeface="Yu Gothic UI" panose="020B0500000000000000" pitchFamily="34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JP" sz="1400" b="0" dirty="0">
                          <a:solidFill>
                            <a:schemeClr val="tx1"/>
                          </a:solidFill>
                          <a:latin typeface="Yu Gothic UI" panose="020B0500000000000000" pitchFamily="34" charset="-128"/>
                          <a:ea typeface="Yu Gothic UI" panose="020B0500000000000000" pitchFamily="34" charset="-128"/>
                        </a:rPr>
                        <a:t>・・・・・・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58140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JP" sz="1400" b="0" dirty="0">
                          <a:solidFill>
                            <a:schemeClr val="tx1"/>
                          </a:solidFill>
                          <a:latin typeface="Yu Gothic UI" panose="020B0500000000000000" pitchFamily="34" charset="-128"/>
                          <a:ea typeface="Yu Gothic UI" panose="020B0500000000000000" pitchFamily="34" charset="-128"/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JP" sz="1400" b="0" dirty="0">
                          <a:solidFill>
                            <a:schemeClr val="tx1"/>
                          </a:solidFill>
                          <a:latin typeface="Yu Gothic UI" panose="020B0500000000000000" pitchFamily="34" charset="-128"/>
                          <a:ea typeface="Yu Gothic UI" panose="020B0500000000000000" pitchFamily="34" charset="-128"/>
                        </a:rPr>
                        <a:t>・・・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JP" sz="1400" b="0" dirty="0">
                          <a:solidFill>
                            <a:schemeClr val="tx1"/>
                          </a:solidFill>
                          <a:latin typeface="Yu Gothic UI" panose="020B0500000000000000" pitchFamily="34" charset="-128"/>
                          <a:ea typeface="Yu Gothic UI" panose="020B0500000000000000" pitchFamily="34" charset="-128"/>
                        </a:rPr>
                        <a:t>・・・・・・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104250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JP" sz="1400" b="0" dirty="0">
                          <a:solidFill>
                            <a:schemeClr val="tx1"/>
                          </a:solidFill>
                          <a:latin typeface="Yu Gothic UI" panose="020B0500000000000000" pitchFamily="34" charset="-128"/>
                          <a:ea typeface="Yu Gothic UI" panose="020B0500000000000000" pitchFamily="34" charset="-128"/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JP" sz="1400" b="0" dirty="0">
                          <a:solidFill>
                            <a:schemeClr val="tx1"/>
                          </a:solidFill>
                          <a:latin typeface="Yu Gothic UI" panose="020B0500000000000000" pitchFamily="34" charset="-128"/>
                          <a:ea typeface="Yu Gothic UI" panose="020B0500000000000000" pitchFamily="34" charset="-128"/>
                        </a:rPr>
                        <a:t>・・・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JP" sz="1400" b="0" dirty="0">
                          <a:solidFill>
                            <a:schemeClr val="tx1"/>
                          </a:solidFill>
                          <a:latin typeface="Yu Gothic UI" panose="020B0500000000000000" pitchFamily="34" charset="-128"/>
                          <a:ea typeface="Yu Gothic UI" panose="020B0500000000000000" pitchFamily="34" charset="-128"/>
                        </a:rPr>
                        <a:t>・・・・・・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666893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953790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C7C464-9786-EA41-A0A7-DEEE9B009A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JP" dirty="0"/>
              <a:t>納品業務に関する現状報告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E63CEBB-5AE9-D543-990A-8C2D54865A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kaizen penguin sample, Inc. 2021</a:t>
            </a:r>
            <a:endParaRPr lang="en-JP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D0D82F-13A5-854D-86AB-30D84A2EED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A8557-FC7A-AD47-B548-20C9F3851F30}" type="slidenum">
              <a:rPr lang="en-JP" smtClean="0"/>
              <a:pPr/>
              <a:t>6</a:t>
            </a:fld>
            <a:endParaRPr lang="en-JP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65E6266-029D-FE4E-A0FD-E183A522AF36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838200" y="1219307"/>
            <a:ext cx="10515600" cy="689123"/>
          </a:xfrm>
        </p:spPr>
        <p:txBody>
          <a:bodyPr>
            <a:normAutofit/>
          </a:bodyPr>
          <a:lstStyle/>
          <a:p>
            <a:r>
              <a:rPr lang="en-JP" dirty="0"/>
              <a:t>計画策定にあたり、プロダクトの納品に関する現在の状況について調査を行いました。現時点での主な運用フローと課題点は以下の通りです。</a:t>
            </a:r>
          </a:p>
        </p:txBody>
      </p:sp>
      <p:sp>
        <p:nvSpPr>
          <p:cNvPr id="19" name="Pentagon 18">
            <a:extLst>
              <a:ext uri="{FF2B5EF4-FFF2-40B4-BE49-F238E27FC236}">
                <a16:creationId xmlns:a16="http://schemas.microsoft.com/office/drawing/2014/main" id="{757DA996-B414-6C4B-A4B8-84589A2BAA96}"/>
              </a:ext>
            </a:extLst>
          </p:cNvPr>
          <p:cNvSpPr/>
          <p:nvPr/>
        </p:nvSpPr>
        <p:spPr>
          <a:xfrm>
            <a:off x="1017639" y="2395710"/>
            <a:ext cx="1622322" cy="115824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sz="1400" dirty="0">
                <a:solidFill>
                  <a:schemeClr val="bg1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クライアント</a:t>
            </a:r>
          </a:p>
          <a:p>
            <a:pPr algn="ctr"/>
            <a:r>
              <a:rPr lang="en-JP" sz="1400" dirty="0">
                <a:solidFill>
                  <a:schemeClr val="bg1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契約</a:t>
            </a:r>
          </a:p>
        </p:txBody>
      </p:sp>
      <p:sp>
        <p:nvSpPr>
          <p:cNvPr id="20" name="Pentagon 19">
            <a:extLst>
              <a:ext uri="{FF2B5EF4-FFF2-40B4-BE49-F238E27FC236}">
                <a16:creationId xmlns:a16="http://schemas.microsoft.com/office/drawing/2014/main" id="{86562CE0-6189-9D41-8467-CE6541C91C4D}"/>
              </a:ext>
            </a:extLst>
          </p:cNvPr>
          <p:cNvSpPr/>
          <p:nvPr/>
        </p:nvSpPr>
        <p:spPr>
          <a:xfrm>
            <a:off x="2683224" y="2395710"/>
            <a:ext cx="1622322" cy="115824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sz="1400" dirty="0">
                <a:solidFill>
                  <a:schemeClr val="bg1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AをBへ</a:t>
            </a:r>
          </a:p>
        </p:txBody>
      </p:sp>
      <p:sp>
        <p:nvSpPr>
          <p:cNvPr id="21" name="Pentagon 20">
            <a:extLst>
              <a:ext uri="{FF2B5EF4-FFF2-40B4-BE49-F238E27FC236}">
                <a16:creationId xmlns:a16="http://schemas.microsoft.com/office/drawing/2014/main" id="{AA7F16DE-9196-CF4E-BBF2-2F22B35A78CE}"/>
              </a:ext>
            </a:extLst>
          </p:cNvPr>
          <p:cNvSpPr/>
          <p:nvPr/>
        </p:nvSpPr>
        <p:spPr>
          <a:xfrm>
            <a:off x="4348809" y="2395711"/>
            <a:ext cx="1622322" cy="52320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sz="1400" dirty="0">
                <a:solidFill>
                  <a:schemeClr val="bg1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Cシステムに</a:t>
            </a:r>
          </a:p>
          <a:p>
            <a:pPr algn="ctr"/>
            <a:r>
              <a:rPr lang="en-JP" sz="1400" dirty="0">
                <a:solidFill>
                  <a:schemeClr val="bg1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情報登録</a:t>
            </a:r>
          </a:p>
        </p:txBody>
      </p:sp>
      <p:sp>
        <p:nvSpPr>
          <p:cNvPr id="22" name="Pentagon 21">
            <a:extLst>
              <a:ext uri="{FF2B5EF4-FFF2-40B4-BE49-F238E27FC236}">
                <a16:creationId xmlns:a16="http://schemas.microsoft.com/office/drawing/2014/main" id="{D7EFF006-9EE3-604B-98F2-5CAE600CAC48}"/>
              </a:ext>
            </a:extLst>
          </p:cNvPr>
          <p:cNvSpPr/>
          <p:nvPr/>
        </p:nvSpPr>
        <p:spPr>
          <a:xfrm>
            <a:off x="6014394" y="2395711"/>
            <a:ext cx="1622322" cy="52320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sz="1400" dirty="0">
                <a:solidFill>
                  <a:schemeClr val="bg1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Dを担当者へ</a:t>
            </a:r>
          </a:p>
        </p:txBody>
      </p:sp>
      <p:sp>
        <p:nvSpPr>
          <p:cNvPr id="23" name="Pentagon 22">
            <a:extLst>
              <a:ext uri="{FF2B5EF4-FFF2-40B4-BE49-F238E27FC236}">
                <a16:creationId xmlns:a16="http://schemas.microsoft.com/office/drawing/2014/main" id="{D8672EFB-F8F1-F844-B544-E280B85FAA7E}"/>
              </a:ext>
            </a:extLst>
          </p:cNvPr>
          <p:cNvSpPr/>
          <p:nvPr/>
        </p:nvSpPr>
        <p:spPr>
          <a:xfrm>
            <a:off x="7679979" y="2395711"/>
            <a:ext cx="1622322" cy="52320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sz="1400" dirty="0">
                <a:solidFill>
                  <a:schemeClr val="bg1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・・・</a:t>
            </a:r>
          </a:p>
        </p:txBody>
      </p:sp>
      <p:sp>
        <p:nvSpPr>
          <p:cNvPr id="24" name="Pentagon 23">
            <a:extLst>
              <a:ext uri="{FF2B5EF4-FFF2-40B4-BE49-F238E27FC236}">
                <a16:creationId xmlns:a16="http://schemas.microsoft.com/office/drawing/2014/main" id="{EC4E2496-FD11-7443-A31E-9042CCCAC2DF}"/>
              </a:ext>
            </a:extLst>
          </p:cNvPr>
          <p:cNvSpPr/>
          <p:nvPr/>
        </p:nvSpPr>
        <p:spPr>
          <a:xfrm>
            <a:off x="9345563" y="2395711"/>
            <a:ext cx="1622322" cy="52320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sz="1400" dirty="0">
                <a:solidFill>
                  <a:schemeClr val="bg1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・・・</a:t>
            </a:r>
          </a:p>
        </p:txBody>
      </p:sp>
      <p:sp>
        <p:nvSpPr>
          <p:cNvPr id="25" name="Content Placeholder 5">
            <a:extLst>
              <a:ext uri="{FF2B5EF4-FFF2-40B4-BE49-F238E27FC236}">
                <a16:creationId xmlns:a16="http://schemas.microsoft.com/office/drawing/2014/main" id="{72ECCC7D-26FC-0845-9D04-78B0F61C9882}"/>
              </a:ext>
            </a:extLst>
          </p:cNvPr>
          <p:cNvSpPr txBox="1">
            <a:spLocks/>
          </p:cNvSpPr>
          <p:nvPr/>
        </p:nvSpPr>
        <p:spPr>
          <a:xfrm>
            <a:off x="838200" y="1969507"/>
            <a:ext cx="10515600" cy="3651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Yu Gothic UI" panose="020B0500000000000000" pitchFamily="34" charset="-128"/>
                <a:ea typeface="Yu Gothic UI" panose="020B0500000000000000" pitchFamily="34" charset="-128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Yu Gothic UI" panose="020B0500000000000000" pitchFamily="34" charset="-128"/>
                <a:ea typeface="Yu Gothic UI" panose="020B0500000000000000" pitchFamily="34" charset="-128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Yu Gothic UI" panose="020B0500000000000000" pitchFamily="34" charset="-128"/>
                <a:ea typeface="Yu Gothic UI" panose="020B0500000000000000" pitchFamily="34" charset="-128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Yu Gothic UI" panose="020B0500000000000000" pitchFamily="34" charset="-128"/>
                <a:ea typeface="Yu Gothic UI" panose="020B0500000000000000" pitchFamily="34" charset="-128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Yu Gothic UI" panose="020B0500000000000000" pitchFamily="34" charset="-128"/>
                <a:ea typeface="Yu Gothic UI" panose="020B0500000000000000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JP" dirty="0"/>
              <a:t>【 現状の運用フロー 】</a:t>
            </a:r>
          </a:p>
        </p:txBody>
      </p:sp>
      <p:sp>
        <p:nvSpPr>
          <p:cNvPr id="26" name="Content Placeholder 5">
            <a:extLst>
              <a:ext uri="{FF2B5EF4-FFF2-40B4-BE49-F238E27FC236}">
                <a16:creationId xmlns:a16="http://schemas.microsoft.com/office/drawing/2014/main" id="{8FA8DF15-5507-F645-8E2E-15FB7161C108}"/>
              </a:ext>
            </a:extLst>
          </p:cNvPr>
          <p:cNvSpPr txBox="1">
            <a:spLocks/>
          </p:cNvSpPr>
          <p:nvPr/>
        </p:nvSpPr>
        <p:spPr>
          <a:xfrm>
            <a:off x="838200" y="4041270"/>
            <a:ext cx="10515600" cy="3651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Yu Gothic UI" panose="020B0500000000000000" pitchFamily="34" charset="-128"/>
                <a:ea typeface="Yu Gothic UI" panose="020B0500000000000000" pitchFamily="34" charset="-128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Yu Gothic UI" panose="020B0500000000000000" pitchFamily="34" charset="-128"/>
                <a:ea typeface="Yu Gothic UI" panose="020B0500000000000000" pitchFamily="34" charset="-128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Yu Gothic UI" panose="020B0500000000000000" pitchFamily="34" charset="-128"/>
                <a:ea typeface="Yu Gothic UI" panose="020B0500000000000000" pitchFamily="34" charset="-128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Yu Gothic UI" panose="020B0500000000000000" pitchFamily="34" charset="-128"/>
                <a:ea typeface="Yu Gothic UI" panose="020B0500000000000000" pitchFamily="34" charset="-128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Yu Gothic UI" panose="020B0500000000000000" pitchFamily="34" charset="-128"/>
                <a:ea typeface="Yu Gothic UI" panose="020B0500000000000000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JP" dirty="0"/>
              <a:t>【 主な課題点 】</a:t>
            </a:r>
          </a:p>
        </p:txBody>
      </p:sp>
      <p:sp>
        <p:nvSpPr>
          <p:cNvPr id="27" name="Pentagon 26">
            <a:extLst>
              <a:ext uri="{FF2B5EF4-FFF2-40B4-BE49-F238E27FC236}">
                <a16:creationId xmlns:a16="http://schemas.microsoft.com/office/drawing/2014/main" id="{E8957D3F-E88D-9F4A-A9EA-C6E52251AC79}"/>
              </a:ext>
            </a:extLst>
          </p:cNvPr>
          <p:cNvSpPr/>
          <p:nvPr/>
        </p:nvSpPr>
        <p:spPr>
          <a:xfrm>
            <a:off x="4348809" y="3029600"/>
            <a:ext cx="1622322" cy="52320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sz="1400" dirty="0">
                <a:solidFill>
                  <a:schemeClr val="bg1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Eへ連絡</a:t>
            </a:r>
          </a:p>
        </p:txBody>
      </p:sp>
      <p:sp>
        <p:nvSpPr>
          <p:cNvPr id="28" name="Pentagon 27">
            <a:extLst>
              <a:ext uri="{FF2B5EF4-FFF2-40B4-BE49-F238E27FC236}">
                <a16:creationId xmlns:a16="http://schemas.microsoft.com/office/drawing/2014/main" id="{CF7E06B8-0F2C-CE41-869A-8C6F95CE6A2A}"/>
              </a:ext>
            </a:extLst>
          </p:cNvPr>
          <p:cNvSpPr/>
          <p:nvPr/>
        </p:nvSpPr>
        <p:spPr>
          <a:xfrm>
            <a:off x="6014394" y="3029600"/>
            <a:ext cx="1622322" cy="52320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sz="1400" dirty="0">
                <a:solidFill>
                  <a:schemeClr val="bg1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FからGへ</a:t>
            </a:r>
          </a:p>
        </p:txBody>
      </p:sp>
      <p:sp>
        <p:nvSpPr>
          <p:cNvPr id="29" name="Pentagon 28">
            <a:extLst>
              <a:ext uri="{FF2B5EF4-FFF2-40B4-BE49-F238E27FC236}">
                <a16:creationId xmlns:a16="http://schemas.microsoft.com/office/drawing/2014/main" id="{E7779598-B5FA-1C4B-96E1-2FC0E166FA77}"/>
              </a:ext>
            </a:extLst>
          </p:cNvPr>
          <p:cNvSpPr/>
          <p:nvPr/>
        </p:nvSpPr>
        <p:spPr>
          <a:xfrm>
            <a:off x="7679979" y="3029600"/>
            <a:ext cx="1622322" cy="52320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sz="1400" dirty="0">
                <a:solidFill>
                  <a:schemeClr val="bg1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・・・</a:t>
            </a:r>
          </a:p>
        </p:txBody>
      </p:sp>
      <p:sp>
        <p:nvSpPr>
          <p:cNvPr id="30" name="Pentagon 29">
            <a:extLst>
              <a:ext uri="{FF2B5EF4-FFF2-40B4-BE49-F238E27FC236}">
                <a16:creationId xmlns:a16="http://schemas.microsoft.com/office/drawing/2014/main" id="{6E46DA87-AC8C-CF41-B212-9A087BDC0A20}"/>
              </a:ext>
            </a:extLst>
          </p:cNvPr>
          <p:cNvSpPr/>
          <p:nvPr/>
        </p:nvSpPr>
        <p:spPr>
          <a:xfrm>
            <a:off x="9345563" y="3029600"/>
            <a:ext cx="1622322" cy="52320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sz="1400" dirty="0">
                <a:solidFill>
                  <a:schemeClr val="bg1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・・・</a:t>
            </a:r>
          </a:p>
        </p:txBody>
      </p:sp>
      <p:sp>
        <p:nvSpPr>
          <p:cNvPr id="31" name="Content Placeholder 5">
            <a:extLst>
              <a:ext uri="{FF2B5EF4-FFF2-40B4-BE49-F238E27FC236}">
                <a16:creationId xmlns:a16="http://schemas.microsoft.com/office/drawing/2014/main" id="{D697B439-FBCD-F745-90DD-95AFFC732971}"/>
              </a:ext>
            </a:extLst>
          </p:cNvPr>
          <p:cNvSpPr txBox="1">
            <a:spLocks/>
          </p:cNvSpPr>
          <p:nvPr/>
        </p:nvSpPr>
        <p:spPr>
          <a:xfrm>
            <a:off x="1017639" y="4482387"/>
            <a:ext cx="9950246" cy="16306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Yu Gothic UI" panose="020B0500000000000000" pitchFamily="34" charset="-128"/>
                <a:ea typeface="Yu Gothic UI" panose="020B0500000000000000" pitchFamily="34" charset="-128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Yu Gothic UI" panose="020B0500000000000000" pitchFamily="34" charset="-128"/>
                <a:ea typeface="Yu Gothic UI" panose="020B0500000000000000" pitchFamily="34" charset="-128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Yu Gothic UI" panose="020B0500000000000000" pitchFamily="34" charset="-128"/>
                <a:ea typeface="Yu Gothic UI" panose="020B0500000000000000" pitchFamily="34" charset="-128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Yu Gothic UI" panose="020B0500000000000000" pitchFamily="34" charset="-128"/>
                <a:ea typeface="Yu Gothic UI" panose="020B0500000000000000" pitchFamily="34" charset="-128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Yu Gothic UI" panose="020B0500000000000000" pitchFamily="34" charset="-128"/>
                <a:ea typeface="Yu Gothic UI" panose="020B0500000000000000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en-JP" dirty="0"/>
              <a:t>業務の属人化・・・手順書がないため、担当者不在の際代わりに作業ができず遅れが発生している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JP" dirty="0"/>
              <a:t>作業状況のブラックボックス化・・・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JP" dirty="0"/>
              <a:t>・・・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JP" dirty="0"/>
              <a:t>・・・</a:t>
            </a:r>
          </a:p>
        </p:txBody>
      </p:sp>
    </p:spTree>
    <p:extLst>
      <p:ext uri="{BB962C8B-B14F-4D97-AF65-F5344CB8AC3E}">
        <p14:creationId xmlns:p14="http://schemas.microsoft.com/office/powerpoint/2010/main" val="9259354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951354-1774-E140-B909-38E0864792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JP" dirty="0"/>
              <a:t>プロジェクト概要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B1F039F-EA35-1747-BE70-787CB2DFB2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kaizen penguin sample, Inc. 2021</a:t>
            </a:r>
            <a:endParaRPr lang="en-JP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2DE4C98-95A3-5F45-A71C-AACF40552F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A8557-FC7A-AD47-B548-20C9F3851F30}" type="slidenum">
              <a:rPr lang="en-JP" smtClean="0"/>
              <a:pPr/>
              <a:t>7</a:t>
            </a:fld>
            <a:endParaRPr lang="en-JP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533AA3B-E8DC-9946-8BF3-037AE06B0A71}"/>
              </a:ext>
            </a:extLst>
          </p:cNvPr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r>
              <a:rPr lang="en-JP" dirty="0"/>
              <a:t>前頁に記載した課題を解消するための施策を検討いたしました。</a:t>
            </a:r>
          </a:p>
        </p:txBody>
      </p:sp>
      <p:sp>
        <p:nvSpPr>
          <p:cNvPr id="28" name="Content Placeholder 5">
            <a:extLst>
              <a:ext uri="{FF2B5EF4-FFF2-40B4-BE49-F238E27FC236}">
                <a16:creationId xmlns:a16="http://schemas.microsoft.com/office/drawing/2014/main" id="{5855C2F1-6D35-1243-A676-34427D9F593D}"/>
              </a:ext>
            </a:extLst>
          </p:cNvPr>
          <p:cNvSpPr txBox="1">
            <a:spLocks/>
          </p:cNvSpPr>
          <p:nvPr/>
        </p:nvSpPr>
        <p:spPr>
          <a:xfrm>
            <a:off x="838200" y="1766192"/>
            <a:ext cx="10515600" cy="620509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Yu Gothic UI" panose="020B0500000000000000" pitchFamily="34" charset="-128"/>
                <a:ea typeface="Yu Gothic UI" panose="020B0500000000000000" pitchFamily="34" charset="-128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Yu Gothic UI" panose="020B0500000000000000" pitchFamily="34" charset="-128"/>
                <a:ea typeface="Yu Gothic UI" panose="020B0500000000000000" pitchFamily="34" charset="-128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Yu Gothic UI" panose="020B0500000000000000" pitchFamily="34" charset="-128"/>
                <a:ea typeface="Yu Gothic UI" panose="020B0500000000000000" pitchFamily="34" charset="-128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Yu Gothic UI" panose="020B0500000000000000" pitchFamily="34" charset="-128"/>
                <a:ea typeface="Yu Gothic UI" panose="020B0500000000000000" pitchFamily="34" charset="-128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Yu Gothic UI" panose="020B0500000000000000" pitchFamily="34" charset="-128"/>
                <a:ea typeface="Yu Gothic UI" panose="020B0500000000000000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en-JP" dirty="0"/>
              <a:t>取り組み全体の概要</a:t>
            </a:r>
          </a:p>
          <a:p>
            <a:pPr marL="971550" lvl="1" indent="-285750"/>
            <a:r>
              <a:rPr lang="en-JP" sz="1800" dirty="0"/>
              <a:t>プロダクトの納品に関わる業務オペレーションの改善を通して、・・・を行う。</a:t>
            </a:r>
          </a:p>
        </p:txBody>
      </p:sp>
      <p:sp>
        <p:nvSpPr>
          <p:cNvPr id="29" name="Content Placeholder 5">
            <a:extLst>
              <a:ext uri="{FF2B5EF4-FFF2-40B4-BE49-F238E27FC236}">
                <a16:creationId xmlns:a16="http://schemas.microsoft.com/office/drawing/2014/main" id="{E955EBD1-F06E-2C46-9CFD-81E540077BFE}"/>
              </a:ext>
            </a:extLst>
          </p:cNvPr>
          <p:cNvSpPr txBox="1">
            <a:spLocks/>
          </p:cNvSpPr>
          <p:nvPr/>
        </p:nvSpPr>
        <p:spPr>
          <a:xfrm>
            <a:off x="838200" y="2774186"/>
            <a:ext cx="10515600" cy="30070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Yu Gothic UI" panose="020B0500000000000000" pitchFamily="34" charset="-128"/>
                <a:ea typeface="Yu Gothic UI" panose="020B0500000000000000" pitchFamily="34" charset="-128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Yu Gothic UI" panose="020B0500000000000000" pitchFamily="34" charset="-128"/>
                <a:ea typeface="Yu Gothic UI" panose="020B0500000000000000" pitchFamily="34" charset="-128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Yu Gothic UI" panose="020B0500000000000000" pitchFamily="34" charset="-128"/>
                <a:ea typeface="Yu Gothic UI" panose="020B0500000000000000" pitchFamily="34" charset="-128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Yu Gothic UI" panose="020B0500000000000000" pitchFamily="34" charset="-128"/>
                <a:ea typeface="Yu Gothic UI" panose="020B0500000000000000" pitchFamily="34" charset="-128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Yu Gothic UI" panose="020B0500000000000000" pitchFamily="34" charset="-128"/>
                <a:ea typeface="Yu Gothic UI" panose="020B0500000000000000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en-JP" dirty="0"/>
              <a:t>プロジェクト実施前後の状態</a:t>
            </a:r>
          </a:p>
          <a:p>
            <a:pPr marL="971550" lvl="1" indent="-285750"/>
            <a:r>
              <a:rPr lang="en-JP" sz="1800" dirty="0"/>
              <a:t>納品オペレーションの変更により、主に得られる効果は以下です。</a:t>
            </a:r>
          </a:p>
          <a:p>
            <a:pPr marL="1428750" lvl="2" indent="-285750"/>
            <a:r>
              <a:rPr lang="en-JP" sz="1600" dirty="0"/>
              <a:t>・・・</a:t>
            </a:r>
            <a:r>
              <a:rPr lang="en-US" sz="1600" dirty="0"/>
              <a:t>・・</a:t>
            </a:r>
          </a:p>
          <a:p>
            <a:pPr marL="1428750" lvl="2" indent="-285750"/>
            <a:r>
              <a:rPr lang="ja-JP" altLang="en-US" sz="1600"/>
              <a:t>・・・・・</a:t>
            </a:r>
            <a:endParaRPr lang="en-US" altLang="ja-JP" sz="1600" dirty="0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5C593475-65A1-4E4B-9EED-A18B5D242AA7}"/>
              </a:ext>
            </a:extLst>
          </p:cNvPr>
          <p:cNvGrpSpPr/>
          <p:nvPr/>
        </p:nvGrpSpPr>
        <p:grpSpPr>
          <a:xfrm>
            <a:off x="1732934" y="4122589"/>
            <a:ext cx="8726131" cy="1341304"/>
            <a:chOff x="1775936" y="3991045"/>
            <a:chExt cx="8726131" cy="1341304"/>
          </a:xfrm>
        </p:grpSpPr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D8F07816-56B8-BF49-B80C-9B09D6B1478B}"/>
                </a:ext>
              </a:extLst>
            </p:cNvPr>
            <p:cNvSpPr/>
            <p:nvPr/>
          </p:nvSpPr>
          <p:spPr>
            <a:xfrm>
              <a:off x="1775936" y="4021638"/>
              <a:ext cx="4097594" cy="370746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JP" sz="1600" dirty="0">
                  <a:solidFill>
                    <a:schemeClr val="tx1"/>
                  </a:solidFill>
                  <a:latin typeface="Yu Gothic UI" panose="020B0500000000000000" pitchFamily="34" charset="-128"/>
                  <a:ea typeface="Yu Gothic UI" panose="020B0500000000000000" pitchFamily="34" charset="-128"/>
                </a:rPr>
                <a:t>プロジェクト実施前</a:t>
              </a:r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226BC4F2-70D1-9147-9028-5245DAD8E5C0}"/>
                </a:ext>
              </a:extLst>
            </p:cNvPr>
            <p:cNvSpPr/>
            <p:nvPr/>
          </p:nvSpPr>
          <p:spPr>
            <a:xfrm>
              <a:off x="6404473" y="3991045"/>
              <a:ext cx="4097594" cy="370746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JP" sz="1600" dirty="0">
                  <a:solidFill>
                    <a:schemeClr val="tx1"/>
                  </a:solidFill>
                  <a:latin typeface="Yu Gothic UI" panose="020B0500000000000000" pitchFamily="34" charset="-128"/>
                  <a:ea typeface="Yu Gothic UI" panose="020B0500000000000000" pitchFamily="34" charset="-128"/>
                </a:rPr>
                <a:t>プロジェクト実施後</a:t>
              </a:r>
            </a:p>
          </p:txBody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300AD667-0BF2-F445-A88A-23A1FB8AE4F4}"/>
                </a:ext>
              </a:extLst>
            </p:cNvPr>
            <p:cNvSpPr/>
            <p:nvPr/>
          </p:nvSpPr>
          <p:spPr>
            <a:xfrm>
              <a:off x="1775936" y="4385510"/>
              <a:ext cx="4097594" cy="94261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JP" sz="1600" dirty="0">
                  <a:solidFill>
                    <a:schemeClr val="tx1"/>
                  </a:solidFill>
                  <a:latin typeface="Yu Gothic UI" panose="020B0500000000000000" pitchFamily="34" charset="-128"/>
                  <a:ea typeface="Yu Gothic UI" panose="020B0500000000000000" pitchFamily="34" charset="-128"/>
                </a:rPr>
                <a:t>業務品質にバラつきがある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JP" sz="1600" dirty="0">
                  <a:solidFill>
                    <a:schemeClr val="tx1"/>
                  </a:solidFill>
                  <a:latin typeface="Yu Gothic UI" panose="020B0500000000000000" pitchFamily="34" charset="-128"/>
                  <a:ea typeface="Yu Gothic UI" panose="020B0500000000000000" pitchFamily="34" charset="-128"/>
                </a:rPr>
                <a:t>納期遅れが発生し、クレームに繋がっている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JP" sz="1600" dirty="0">
                  <a:solidFill>
                    <a:schemeClr val="tx1"/>
                  </a:solidFill>
                  <a:latin typeface="Yu Gothic UI" panose="020B0500000000000000" pitchFamily="34" charset="-128"/>
                  <a:ea typeface="Yu Gothic UI" panose="020B0500000000000000" pitchFamily="34" charset="-128"/>
                </a:rPr>
                <a:t>・・・・・・・</a:t>
              </a:r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1B9CDCEF-2D10-C244-965D-165F6AC99A6D}"/>
                </a:ext>
              </a:extLst>
            </p:cNvPr>
            <p:cNvSpPr/>
            <p:nvPr/>
          </p:nvSpPr>
          <p:spPr>
            <a:xfrm>
              <a:off x="6404473" y="4354917"/>
              <a:ext cx="4097594" cy="9774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JP" sz="1600" dirty="0">
                  <a:solidFill>
                    <a:schemeClr val="tx1"/>
                  </a:solidFill>
                  <a:latin typeface="Yu Gothic UI" panose="020B0500000000000000" pitchFamily="34" charset="-128"/>
                  <a:ea typeface="Yu Gothic UI" panose="020B0500000000000000" pitchFamily="34" charset="-128"/>
                </a:rPr>
                <a:t>業務品質の安定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JP" sz="1600" dirty="0">
                  <a:solidFill>
                    <a:schemeClr val="tx1"/>
                  </a:solidFill>
                  <a:latin typeface="Yu Gothic UI" panose="020B0500000000000000" pitchFamily="34" charset="-128"/>
                  <a:ea typeface="Yu Gothic UI" panose="020B0500000000000000" pitchFamily="34" charset="-128"/>
                </a:rPr>
                <a:t>納期遅れ・納期ミスの低減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JP" sz="1600" dirty="0">
                  <a:solidFill>
                    <a:schemeClr val="tx1"/>
                  </a:solidFill>
                  <a:latin typeface="Yu Gothic UI" panose="020B0500000000000000" pitchFamily="34" charset="-128"/>
                  <a:ea typeface="Yu Gothic UI" panose="020B0500000000000000" pitchFamily="34" charset="-128"/>
                </a:rPr>
                <a:t>・・・・・</a:t>
              </a:r>
            </a:p>
          </p:txBody>
        </p:sp>
        <p:sp>
          <p:nvSpPr>
            <p:cNvPr id="35" name="Right Arrow 34">
              <a:extLst>
                <a:ext uri="{FF2B5EF4-FFF2-40B4-BE49-F238E27FC236}">
                  <a16:creationId xmlns:a16="http://schemas.microsoft.com/office/drawing/2014/main" id="{96C81E59-07E7-E344-803F-C7C7804B8B94}"/>
                </a:ext>
              </a:extLst>
            </p:cNvPr>
            <p:cNvSpPr/>
            <p:nvPr/>
          </p:nvSpPr>
          <p:spPr>
            <a:xfrm>
              <a:off x="5966937" y="4463858"/>
              <a:ext cx="344128" cy="427704"/>
            </a:xfrm>
            <a:prstGeom prst="rightArrow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JP" sz="1600">
                <a:solidFill>
                  <a:schemeClr val="tx1"/>
                </a:solidFill>
                <a:latin typeface="Yu Gothic UI" panose="020B0500000000000000" pitchFamily="34" charset="-128"/>
                <a:ea typeface="Yu Gothic UI" panose="020B0500000000000000" pitchFamily="34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692593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951354-1774-E140-B909-38E0864792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JP" dirty="0"/>
              <a:t>プロジェクト概要 -成果物-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B1F039F-EA35-1747-BE70-787CB2DFB2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kaizen penguin sample, Inc. 2021</a:t>
            </a:r>
            <a:endParaRPr lang="en-JP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2DE4C98-95A3-5F45-A71C-AACF40552F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A8557-FC7A-AD47-B548-20C9F3851F30}" type="slidenum">
              <a:rPr lang="en-JP" smtClean="0"/>
              <a:pPr/>
              <a:t>8</a:t>
            </a:fld>
            <a:endParaRPr lang="en-JP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533AA3B-E8DC-9946-8BF3-037AE06B0A71}"/>
              </a:ext>
            </a:extLst>
          </p:cNvPr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r>
              <a:rPr lang="en-JP" dirty="0"/>
              <a:t>プロジェクト内</a:t>
            </a:r>
            <a:r>
              <a:rPr lang="en-US" dirty="0" err="1"/>
              <a:t>で作成する成果物は、以下の通りです</a:t>
            </a:r>
            <a:r>
              <a:rPr lang="en-US" dirty="0"/>
              <a:t>。</a:t>
            </a:r>
            <a:endParaRPr lang="en-JP" dirty="0"/>
          </a:p>
        </p:txBody>
      </p:sp>
      <p:graphicFrame>
        <p:nvGraphicFramePr>
          <p:cNvPr id="18" name="Table 14">
            <a:extLst>
              <a:ext uri="{FF2B5EF4-FFF2-40B4-BE49-F238E27FC236}">
                <a16:creationId xmlns:a16="http://schemas.microsoft.com/office/drawing/2014/main" id="{8932789E-D8F7-5E43-A32F-2D86F6F943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4485708"/>
              </p:ext>
            </p:extLst>
          </p:nvPr>
        </p:nvGraphicFramePr>
        <p:xfrm>
          <a:off x="1427181" y="1784683"/>
          <a:ext cx="9337637" cy="38540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3338">
                  <a:extLst>
                    <a:ext uri="{9D8B030D-6E8A-4147-A177-3AD203B41FA5}">
                      <a16:colId xmlns:a16="http://schemas.microsoft.com/office/drawing/2014/main" val="3563022265"/>
                    </a:ext>
                  </a:extLst>
                </a:gridCol>
                <a:gridCol w="1511300">
                  <a:extLst>
                    <a:ext uri="{9D8B030D-6E8A-4147-A177-3AD203B41FA5}">
                      <a16:colId xmlns:a16="http://schemas.microsoft.com/office/drawing/2014/main" val="4288484072"/>
                    </a:ext>
                  </a:extLst>
                </a:gridCol>
                <a:gridCol w="3717994">
                  <a:extLst>
                    <a:ext uri="{9D8B030D-6E8A-4147-A177-3AD203B41FA5}">
                      <a16:colId xmlns:a16="http://schemas.microsoft.com/office/drawing/2014/main" val="2343063036"/>
                    </a:ext>
                  </a:extLst>
                </a:gridCol>
                <a:gridCol w="3775005">
                  <a:extLst>
                    <a:ext uri="{9D8B030D-6E8A-4147-A177-3AD203B41FA5}">
                      <a16:colId xmlns:a16="http://schemas.microsoft.com/office/drawing/2014/main" val="620670603"/>
                    </a:ext>
                  </a:extLst>
                </a:gridCol>
              </a:tblGrid>
              <a:tr h="318951">
                <a:tc>
                  <a:txBody>
                    <a:bodyPr/>
                    <a:lstStyle/>
                    <a:p>
                      <a:pPr algn="ctr"/>
                      <a:endParaRPr lang="en-JP" sz="1600" b="0" dirty="0">
                        <a:solidFill>
                          <a:schemeClr val="tx1"/>
                        </a:solidFill>
                        <a:latin typeface="Yu Gothic UI" panose="020B0500000000000000" pitchFamily="34" charset="-128"/>
                        <a:ea typeface="Yu Gothic UI" panose="020B05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JP" sz="1600" b="0" dirty="0">
                          <a:solidFill>
                            <a:schemeClr val="tx1"/>
                          </a:solidFill>
                          <a:latin typeface="Yu Gothic UI" panose="020B0500000000000000" pitchFamily="34" charset="-128"/>
                          <a:ea typeface="Yu Gothic UI" panose="020B0500000000000000" pitchFamily="34" charset="-128"/>
                        </a:rPr>
                        <a:t>成果物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JP" sz="1600" b="0" dirty="0">
                          <a:solidFill>
                            <a:schemeClr val="tx1"/>
                          </a:solidFill>
                          <a:latin typeface="Yu Gothic UI" panose="020B0500000000000000" pitchFamily="34" charset="-128"/>
                          <a:ea typeface="Yu Gothic UI" panose="020B0500000000000000" pitchFamily="34" charset="-128"/>
                        </a:rPr>
                        <a:t>利用用途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JP" sz="1600" b="0" dirty="0">
                          <a:solidFill>
                            <a:schemeClr val="tx1"/>
                          </a:solidFill>
                          <a:latin typeface="Yu Gothic UI" panose="020B0500000000000000" pitchFamily="34" charset="-128"/>
                          <a:ea typeface="Yu Gothic UI" panose="020B0500000000000000" pitchFamily="34" charset="-128"/>
                        </a:rPr>
                        <a:t>アウトプット内容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6926641"/>
                  </a:ext>
                </a:extLst>
              </a:tr>
              <a:tr h="485317">
                <a:tc>
                  <a:txBody>
                    <a:bodyPr/>
                    <a:lstStyle/>
                    <a:p>
                      <a:pPr algn="ctr"/>
                      <a:r>
                        <a:rPr lang="en-JP" sz="1600" b="0" dirty="0">
                          <a:solidFill>
                            <a:schemeClr val="tx1"/>
                          </a:solidFill>
                          <a:latin typeface="Yu Gothic UI" panose="020B0500000000000000" pitchFamily="34" charset="-128"/>
                          <a:ea typeface="Yu Gothic UI" panose="020B0500000000000000" pitchFamily="34" charset="-128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JP" sz="1600" b="0" dirty="0">
                          <a:solidFill>
                            <a:schemeClr val="tx1"/>
                          </a:solidFill>
                          <a:latin typeface="Yu Gothic UI" panose="020B0500000000000000" pitchFamily="34" charset="-128"/>
                          <a:ea typeface="Yu Gothic UI" panose="020B0500000000000000" pitchFamily="34" charset="-128"/>
                        </a:rPr>
                        <a:t>業務一覧表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JP" sz="1600" b="0" dirty="0">
                          <a:solidFill>
                            <a:schemeClr val="tx1"/>
                          </a:solidFill>
                          <a:latin typeface="Yu Gothic UI" panose="020B0500000000000000" pitchFamily="34" charset="-128"/>
                          <a:ea typeface="Yu Gothic UI" panose="020B0500000000000000" pitchFamily="34" charset="-128"/>
                        </a:rPr>
                        <a:t>プロジェクト初期フェーズ業務整理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JP" sz="1600" b="0" dirty="0">
                          <a:solidFill>
                            <a:schemeClr val="tx1"/>
                          </a:solidFill>
                          <a:latin typeface="Yu Gothic UI" panose="020B0500000000000000" pitchFamily="34" charset="-128"/>
                          <a:ea typeface="Yu Gothic UI" panose="020B0500000000000000" pitchFamily="34" charset="-128"/>
                        </a:rPr>
                        <a:t>納品業務を一覧化しエクセルに記入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82470156"/>
                  </a:ext>
                </a:extLst>
              </a:tr>
              <a:tr h="485317">
                <a:tc>
                  <a:txBody>
                    <a:bodyPr/>
                    <a:lstStyle/>
                    <a:p>
                      <a:pPr algn="ctr"/>
                      <a:r>
                        <a:rPr lang="en-JP" sz="1600" b="0" dirty="0">
                          <a:solidFill>
                            <a:schemeClr val="tx1"/>
                          </a:solidFill>
                          <a:latin typeface="Yu Gothic UI" panose="020B0500000000000000" pitchFamily="34" charset="-128"/>
                          <a:ea typeface="Yu Gothic UI" panose="020B0500000000000000" pitchFamily="34" charset="-128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JP" sz="1600" b="0" dirty="0">
                          <a:solidFill>
                            <a:schemeClr val="tx1"/>
                          </a:solidFill>
                          <a:latin typeface="Yu Gothic UI" panose="020B0500000000000000" pitchFamily="34" charset="-128"/>
                          <a:ea typeface="Yu Gothic UI" panose="020B0500000000000000" pitchFamily="34" charset="-128"/>
                        </a:rPr>
                        <a:t>業務手順書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JP" sz="1600" b="0" dirty="0">
                          <a:solidFill>
                            <a:schemeClr val="tx1"/>
                          </a:solidFill>
                          <a:latin typeface="Yu Gothic UI" panose="020B0500000000000000" pitchFamily="34" charset="-128"/>
                          <a:ea typeface="Yu Gothic UI" panose="020B0500000000000000" pitchFamily="34" charset="-128"/>
                        </a:rPr>
                        <a:t>・・・・・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JP" sz="1600" b="0" dirty="0">
                          <a:solidFill>
                            <a:schemeClr val="tx1"/>
                          </a:solidFill>
                          <a:latin typeface="Yu Gothic UI" panose="020B0500000000000000" pitchFamily="34" charset="-128"/>
                          <a:ea typeface="Yu Gothic UI" panose="020B0500000000000000" pitchFamily="34" charset="-128"/>
                        </a:rPr>
                        <a:t>・・・・・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5814032"/>
                  </a:ext>
                </a:extLst>
              </a:tr>
              <a:tr h="485317">
                <a:tc>
                  <a:txBody>
                    <a:bodyPr/>
                    <a:lstStyle/>
                    <a:p>
                      <a:pPr algn="ctr"/>
                      <a:r>
                        <a:rPr lang="en-JP" sz="1600" b="0" dirty="0">
                          <a:solidFill>
                            <a:schemeClr val="tx1"/>
                          </a:solidFill>
                          <a:latin typeface="Yu Gothic UI" panose="020B0500000000000000" pitchFamily="34" charset="-128"/>
                          <a:ea typeface="Yu Gothic UI" panose="020B0500000000000000" pitchFamily="34" charset="-128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JP" sz="1600" b="0" dirty="0">
                          <a:solidFill>
                            <a:schemeClr val="tx1"/>
                          </a:solidFill>
                          <a:latin typeface="Yu Gothic UI" panose="020B0500000000000000" pitchFamily="34" charset="-128"/>
                          <a:ea typeface="Yu Gothic UI" panose="020B0500000000000000" pitchFamily="34" charset="-128"/>
                        </a:rPr>
                        <a:t>フロー図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JP" sz="1600" b="0" dirty="0">
                          <a:solidFill>
                            <a:schemeClr val="tx1"/>
                          </a:solidFill>
                          <a:latin typeface="Yu Gothic UI" panose="020B0500000000000000" pitchFamily="34" charset="-128"/>
                          <a:ea typeface="Yu Gothic UI" panose="020B0500000000000000" pitchFamily="34" charset="-128"/>
                        </a:rPr>
                        <a:t>・・・・・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JP" sz="1600" b="0" dirty="0">
                          <a:solidFill>
                            <a:schemeClr val="tx1"/>
                          </a:solidFill>
                          <a:latin typeface="Yu Gothic UI" panose="020B0500000000000000" pitchFamily="34" charset="-128"/>
                          <a:ea typeface="Yu Gothic UI" panose="020B0500000000000000" pitchFamily="34" charset="-128"/>
                        </a:rPr>
                        <a:t>・・・・・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10425011"/>
                  </a:ext>
                </a:extLst>
              </a:tr>
              <a:tr h="485317">
                <a:tc>
                  <a:txBody>
                    <a:bodyPr/>
                    <a:lstStyle/>
                    <a:p>
                      <a:pPr algn="ctr"/>
                      <a:r>
                        <a:rPr lang="en-JP" sz="1600" b="0" dirty="0">
                          <a:solidFill>
                            <a:schemeClr val="tx1"/>
                          </a:solidFill>
                          <a:latin typeface="Yu Gothic UI" panose="020B0500000000000000" pitchFamily="34" charset="-128"/>
                          <a:ea typeface="Yu Gothic UI" panose="020B0500000000000000" pitchFamily="34" charset="-128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JP" sz="1600" b="0" dirty="0">
                          <a:solidFill>
                            <a:schemeClr val="tx1"/>
                          </a:solidFill>
                          <a:latin typeface="Yu Gothic UI" panose="020B0500000000000000" pitchFamily="34" charset="-128"/>
                          <a:ea typeface="Yu Gothic UI" panose="020B0500000000000000" pitchFamily="34" charset="-128"/>
                        </a:rPr>
                        <a:t>システム仕様書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JP" sz="1600" b="0" dirty="0">
                          <a:solidFill>
                            <a:schemeClr val="tx1"/>
                          </a:solidFill>
                          <a:latin typeface="Yu Gothic UI" panose="020B0500000000000000" pitchFamily="34" charset="-128"/>
                          <a:ea typeface="Yu Gothic UI" panose="020B0500000000000000" pitchFamily="34" charset="-128"/>
                        </a:rPr>
                        <a:t>・・・・・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JP" sz="1600" b="0" dirty="0">
                          <a:solidFill>
                            <a:schemeClr val="tx1"/>
                          </a:solidFill>
                          <a:latin typeface="Yu Gothic UI" panose="020B0500000000000000" pitchFamily="34" charset="-128"/>
                          <a:ea typeface="Yu Gothic UI" panose="020B0500000000000000" pitchFamily="34" charset="-128"/>
                        </a:rPr>
                        <a:t>・・・・・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12036089"/>
                  </a:ext>
                </a:extLst>
              </a:tr>
              <a:tr h="606827">
                <a:tc>
                  <a:txBody>
                    <a:bodyPr/>
                    <a:lstStyle/>
                    <a:p>
                      <a:pPr algn="ctr"/>
                      <a:r>
                        <a:rPr lang="en-JP" sz="1600" b="0" dirty="0">
                          <a:solidFill>
                            <a:schemeClr val="tx1"/>
                          </a:solidFill>
                          <a:latin typeface="Yu Gothic UI" panose="020B0500000000000000" pitchFamily="34" charset="-128"/>
                          <a:ea typeface="Yu Gothic UI" panose="020B0500000000000000" pitchFamily="34" charset="-128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P" sz="1600" b="0" dirty="0">
                          <a:solidFill>
                            <a:schemeClr val="tx1"/>
                          </a:solidFill>
                          <a:latin typeface="Yu Gothic UI" panose="020B0500000000000000" pitchFamily="34" charset="-128"/>
                          <a:ea typeface="Yu Gothic UI" panose="020B0500000000000000" pitchFamily="34" charset="-128"/>
                        </a:rPr>
                        <a:t>・・・・・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P" sz="1600" b="0" dirty="0">
                          <a:solidFill>
                            <a:schemeClr val="tx1"/>
                          </a:solidFill>
                          <a:latin typeface="Yu Gothic UI" panose="020B0500000000000000" pitchFamily="34" charset="-128"/>
                          <a:ea typeface="Yu Gothic UI" panose="020B0500000000000000" pitchFamily="34" charset="-128"/>
                        </a:rPr>
                        <a:t>・・・・・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P" sz="1600" b="0" dirty="0">
                          <a:solidFill>
                            <a:schemeClr val="tx1"/>
                          </a:solidFill>
                          <a:latin typeface="Yu Gothic UI" panose="020B0500000000000000" pitchFamily="34" charset="-128"/>
                          <a:ea typeface="Yu Gothic UI" panose="020B0500000000000000" pitchFamily="34" charset="-128"/>
                        </a:rPr>
                        <a:t>・・・・・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86325567"/>
                  </a:ext>
                </a:extLst>
              </a:tr>
              <a:tr h="485317">
                <a:tc>
                  <a:txBody>
                    <a:bodyPr/>
                    <a:lstStyle/>
                    <a:p>
                      <a:pPr algn="ctr"/>
                      <a:r>
                        <a:rPr lang="en-JP" sz="1600" b="0" dirty="0">
                          <a:solidFill>
                            <a:schemeClr val="tx1"/>
                          </a:solidFill>
                          <a:latin typeface="Yu Gothic UI" panose="020B0500000000000000" pitchFamily="34" charset="-128"/>
                          <a:ea typeface="Yu Gothic UI" panose="020B0500000000000000" pitchFamily="34" charset="-128"/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P" sz="1600" b="0" dirty="0">
                          <a:solidFill>
                            <a:schemeClr val="tx1"/>
                          </a:solidFill>
                          <a:latin typeface="Yu Gothic UI" panose="020B0500000000000000" pitchFamily="34" charset="-128"/>
                          <a:ea typeface="Yu Gothic UI" panose="020B0500000000000000" pitchFamily="34" charset="-128"/>
                        </a:rPr>
                        <a:t>・・・・・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P" sz="1600" b="0" dirty="0">
                          <a:solidFill>
                            <a:schemeClr val="tx1"/>
                          </a:solidFill>
                          <a:latin typeface="Yu Gothic UI" panose="020B0500000000000000" pitchFamily="34" charset="-128"/>
                          <a:ea typeface="Yu Gothic UI" panose="020B0500000000000000" pitchFamily="34" charset="-128"/>
                        </a:rPr>
                        <a:t>・・・・・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P" sz="1600" b="0" dirty="0">
                          <a:solidFill>
                            <a:schemeClr val="tx1"/>
                          </a:solidFill>
                          <a:latin typeface="Yu Gothic UI" panose="020B0500000000000000" pitchFamily="34" charset="-128"/>
                          <a:ea typeface="Yu Gothic UI" panose="020B0500000000000000" pitchFamily="34" charset="-128"/>
                        </a:rPr>
                        <a:t>・・・・・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46921612"/>
                  </a:ext>
                </a:extLst>
              </a:tr>
              <a:tr h="485317">
                <a:tc>
                  <a:txBody>
                    <a:bodyPr/>
                    <a:lstStyle/>
                    <a:p>
                      <a:pPr algn="ctr"/>
                      <a:r>
                        <a:rPr lang="en-JP" sz="1600" b="0" dirty="0">
                          <a:solidFill>
                            <a:schemeClr val="tx1"/>
                          </a:solidFill>
                          <a:latin typeface="Yu Gothic UI" panose="020B0500000000000000" pitchFamily="34" charset="-128"/>
                          <a:ea typeface="Yu Gothic UI" panose="020B0500000000000000" pitchFamily="34" charset="-128"/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P" sz="1600" b="0" dirty="0">
                          <a:solidFill>
                            <a:schemeClr val="tx1"/>
                          </a:solidFill>
                          <a:latin typeface="Yu Gothic UI" panose="020B0500000000000000" pitchFamily="34" charset="-128"/>
                          <a:ea typeface="Yu Gothic UI" panose="020B0500000000000000" pitchFamily="34" charset="-128"/>
                        </a:rPr>
                        <a:t>・・・・・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P" sz="1600" b="0" dirty="0">
                          <a:solidFill>
                            <a:schemeClr val="tx1"/>
                          </a:solidFill>
                          <a:latin typeface="Yu Gothic UI" panose="020B0500000000000000" pitchFamily="34" charset="-128"/>
                          <a:ea typeface="Yu Gothic UI" panose="020B0500000000000000" pitchFamily="34" charset="-128"/>
                        </a:rPr>
                        <a:t>・・・・・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P" sz="1600" b="0" dirty="0">
                          <a:solidFill>
                            <a:schemeClr val="tx1"/>
                          </a:solidFill>
                          <a:latin typeface="Yu Gothic UI" panose="020B0500000000000000" pitchFamily="34" charset="-128"/>
                          <a:ea typeface="Yu Gothic UI" panose="020B0500000000000000" pitchFamily="34" charset="-128"/>
                        </a:rPr>
                        <a:t>・・・・・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006790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757479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951354-1774-E140-B909-38E0864792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JP" dirty="0"/>
              <a:t>プロジェクト予算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6479A2-8122-A945-849B-12F0A8E2B7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24918"/>
            <a:ext cx="10515600" cy="2953960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JP" sz="1800" dirty="0"/>
              <a:t>発生する費用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B1F039F-EA35-1747-BE70-787CB2DFB2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kaizen penguin sample, Inc. 2021</a:t>
            </a:r>
            <a:endParaRPr lang="en-JP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2DE4C98-95A3-5F45-A71C-AACF40552F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A8557-FC7A-AD47-B548-20C9F3851F30}" type="slidenum">
              <a:rPr lang="en-JP" smtClean="0"/>
              <a:pPr/>
              <a:t>9</a:t>
            </a:fld>
            <a:endParaRPr lang="en-JP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533AA3B-E8DC-9946-8BF3-037AE06B0A71}"/>
              </a:ext>
            </a:extLst>
          </p:cNvPr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r>
              <a:rPr lang="en-JP" dirty="0"/>
              <a:t>プロジェクト予算については以下の通りです。</a:t>
            </a:r>
          </a:p>
        </p:txBody>
      </p:sp>
      <p:graphicFrame>
        <p:nvGraphicFramePr>
          <p:cNvPr id="7" name="Table 14">
            <a:extLst>
              <a:ext uri="{FF2B5EF4-FFF2-40B4-BE49-F238E27FC236}">
                <a16:creationId xmlns:a16="http://schemas.microsoft.com/office/drawing/2014/main" id="{64FB7D60-0808-EA4F-A2CE-A858C42AAC7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4684010"/>
              </p:ext>
            </p:extLst>
          </p:nvPr>
        </p:nvGraphicFramePr>
        <p:xfrm>
          <a:off x="1564902" y="2250374"/>
          <a:ext cx="9062196" cy="3017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0050">
                  <a:extLst>
                    <a:ext uri="{9D8B030D-6E8A-4147-A177-3AD203B41FA5}">
                      <a16:colId xmlns:a16="http://schemas.microsoft.com/office/drawing/2014/main" val="3563022265"/>
                    </a:ext>
                  </a:extLst>
                </a:gridCol>
                <a:gridCol w="2228120">
                  <a:extLst>
                    <a:ext uri="{9D8B030D-6E8A-4147-A177-3AD203B41FA5}">
                      <a16:colId xmlns:a16="http://schemas.microsoft.com/office/drawing/2014/main" val="4288484072"/>
                    </a:ext>
                  </a:extLst>
                </a:gridCol>
                <a:gridCol w="2095855">
                  <a:extLst>
                    <a:ext uri="{9D8B030D-6E8A-4147-A177-3AD203B41FA5}">
                      <a16:colId xmlns:a16="http://schemas.microsoft.com/office/drawing/2014/main" val="620670603"/>
                    </a:ext>
                  </a:extLst>
                </a:gridCol>
                <a:gridCol w="2117199">
                  <a:extLst>
                    <a:ext uri="{9D8B030D-6E8A-4147-A177-3AD203B41FA5}">
                      <a16:colId xmlns:a16="http://schemas.microsoft.com/office/drawing/2014/main" val="2669540112"/>
                    </a:ext>
                  </a:extLst>
                </a:gridCol>
                <a:gridCol w="2370972">
                  <a:extLst>
                    <a:ext uri="{9D8B030D-6E8A-4147-A177-3AD203B41FA5}">
                      <a16:colId xmlns:a16="http://schemas.microsoft.com/office/drawing/2014/main" val="3184117388"/>
                    </a:ext>
                  </a:extLst>
                </a:gridCol>
              </a:tblGrid>
              <a:tr h="293531">
                <a:tc>
                  <a:txBody>
                    <a:bodyPr/>
                    <a:lstStyle/>
                    <a:p>
                      <a:pPr algn="ctr"/>
                      <a:endParaRPr lang="en-JP" sz="1600" b="0" dirty="0">
                        <a:solidFill>
                          <a:schemeClr val="tx1"/>
                        </a:solidFill>
                        <a:latin typeface="Yu Gothic UI" panose="020B0500000000000000" pitchFamily="34" charset="-128"/>
                        <a:ea typeface="Yu Gothic UI" panose="020B05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JP" sz="1600" b="0" dirty="0">
                          <a:solidFill>
                            <a:schemeClr val="tx1"/>
                          </a:solidFill>
                          <a:latin typeface="Yu Gothic UI" panose="020B0500000000000000" pitchFamily="34" charset="-128"/>
                          <a:ea typeface="Yu Gothic UI" panose="020B0500000000000000" pitchFamily="34" charset="-128"/>
                        </a:rPr>
                        <a:t>項目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JP" sz="1600" b="0" dirty="0">
                          <a:solidFill>
                            <a:schemeClr val="tx1"/>
                          </a:solidFill>
                          <a:latin typeface="Yu Gothic UI" panose="020B0500000000000000" pitchFamily="34" charset="-128"/>
                          <a:ea typeface="Yu Gothic UI" panose="020B0500000000000000" pitchFamily="34" charset="-128"/>
                        </a:rPr>
                        <a:t>単価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JP" sz="1600" b="0" dirty="0">
                          <a:solidFill>
                            <a:schemeClr val="tx1"/>
                          </a:solidFill>
                          <a:latin typeface="Yu Gothic UI" panose="020B0500000000000000" pitchFamily="34" charset="-128"/>
                          <a:ea typeface="Yu Gothic UI" panose="020B0500000000000000" pitchFamily="34" charset="-128"/>
                        </a:rPr>
                        <a:t>人月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JP" sz="1600" b="0" dirty="0">
                          <a:solidFill>
                            <a:schemeClr val="tx1"/>
                          </a:solidFill>
                          <a:latin typeface="Yu Gothic UI" panose="020B0500000000000000" pitchFamily="34" charset="-128"/>
                          <a:ea typeface="Yu Gothic UI" panose="020B0500000000000000" pitchFamily="34" charset="-128"/>
                        </a:rPr>
                        <a:t>合計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6926641"/>
                  </a:ext>
                </a:extLst>
              </a:tr>
              <a:tr h="293531">
                <a:tc>
                  <a:txBody>
                    <a:bodyPr/>
                    <a:lstStyle/>
                    <a:p>
                      <a:pPr algn="ctr"/>
                      <a:r>
                        <a:rPr lang="en-JP" sz="1600" b="0" dirty="0">
                          <a:solidFill>
                            <a:schemeClr val="tx1"/>
                          </a:solidFill>
                          <a:latin typeface="Yu Gothic UI" panose="020B0500000000000000" pitchFamily="34" charset="-128"/>
                          <a:ea typeface="Yu Gothic UI" panose="020B0500000000000000" pitchFamily="34" charset="-128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JP" sz="1600" b="0" dirty="0">
                          <a:solidFill>
                            <a:schemeClr val="tx1"/>
                          </a:solidFill>
                          <a:latin typeface="Yu Gothic UI" panose="020B0500000000000000" pitchFamily="34" charset="-128"/>
                          <a:ea typeface="Yu Gothic UI" panose="020B0500000000000000" pitchFamily="34" charset="-128"/>
                        </a:rPr>
                        <a:t>業務改善支援依頼料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JP" sz="1600" b="0" dirty="0">
                          <a:solidFill>
                            <a:schemeClr val="tx1"/>
                          </a:solidFill>
                          <a:latin typeface="Yu Gothic UI" panose="020B0500000000000000" pitchFamily="34" charset="-128"/>
                          <a:ea typeface="Yu Gothic UI" panose="020B0500000000000000" pitchFamily="34" charset="-128"/>
                        </a:rPr>
                        <a:t>¥1,</a:t>
                      </a:r>
                      <a:r>
                        <a:rPr lang="en-US" altLang="ja-JP" sz="1600" b="0" dirty="0">
                          <a:solidFill>
                            <a:schemeClr val="tx1"/>
                          </a:solidFill>
                          <a:latin typeface="Yu Gothic UI" panose="020B0500000000000000" pitchFamily="34" charset="-128"/>
                          <a:ea typeface="Yu Gothic UI" panose="020B0500000000000000" pitchFamily="34" charset="-128"/>
                        </a:rPr>
                        <a:t>3</a:t>
                      </a:r>
                      <a:r>
                        <a:rPr lang="en-JP" sz="1600" b="0" dirty="0">
                          <a:solidFill>
                            <a:schemeClr val="tx1"/>
                          </a:solidFill>
                          <a:latin typeface="Yu Gothic UI" panose="020B0500000000000000" pitchFamily="34" charset="-128"/>
                          <a:ea typeface="Yu Gothic UI" panose="020B0500000000000000" pitchFamily="34" charset="-128"/>
                        </a:rPr>
                        <a:t>00,000-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JP" sz="1600" b="0" dirty="0">
                          <a:solidFill>
                            <a:schemeClr val="tx1"/>
                          </a:solidFill>
                          <a:latin typeface="Yu Gothic UI" panose="020B0500000000000000" pitchFamily="34" charset="-128"/>
                          <a:ea typeface="Yu Gothic UI" panose="020B0500000000000000" pitchFamily="34" charset="-128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P" sz="1600" b="0" dirty="0">
                          <a:solidFill>
                            <a:schemeClr val="tx1"/>
                          </a:solidFill>
                          <a:latin typeface="Yu Gothic UI" panose="020B0500000000000000" pitchFamily="34" charset="-128"/>
                          <a:ea typeface="Yu Gothic UI" panose="020B0500000000000000" pitchFamily="34" charset="-128"/>
                        </a:rPr>
                        <a:t>¥1,</a:t>
                      </a:r>
                      <a:r>
                        <a:rPr lang="en-US" altLang="ja-JP" sz="1600" b="0" dirty="0">
                          <a:solidFill>
                            <a:schemeClr val="tx1"/>
                          </a:solidFill>
                          <a:latin typeface="Yu Gothic UI" panose="020B0500000000000000" pitchFamily="34" charset="-128"/>
                          <a:ea typeface="Yu Gothic UI" panose="020B0500000000000000" pitchFamily="34" charset="-128"/>
                        </a:rPr>
                        <a:t>3</a:t>
                      </a:r>
                      <a:r>
                        <a:rPr lang="en-JP" sz="1600" b="0" dirty="0">
                          <a:solidFill>
                            <a:schemeClr val="tx1"/>
                          </a:solidFill>
                          <a:latin typeface="Yu Gothic UI" panose="020B0500000000000000" pitchFamily="34" charset="-128"/>
                          <a:ea typeface="Yu Gothic UI" panose="020B0500000000000000" pitchFamily="34" charset="-128"/>
                        </a:rPr>
                        <a:t>00,000-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82470156"/>
                  </a:ext>
                </a:extLst>
              </a:tr>
              <a:tr h="293531">
                <a:tc>
                  <a:txBody>
                    <a:bodyPr/>
                    <a:lstStyle/>
                    <a:p>
                      <a:pPr algn="ctr"/>
                      <a:r>
                        <a:rPr lang="en-JP" sz="1600" b="0" dirty="0">
                          <a:solidFill>
                            <a:schemeClr val="tx1"/>
                          </a:solidFill>
                          <a:latin typeface="Yu Gothic UI" panose="020B0500000000000000" pitchFamily="34" charset="-128"/>
                          <a:ea typeface="Yu Gothic UI" panose="020B0500000000000000" pitchFamily="34" charset="-128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JP" sz="1600" b="0" dirty="0">
                          <a:solidFill>
                            <a:schemeClr val="tx1"/>
                          </a:solidFill>
                          <a:latin typeface="Yu Gothic UI" panose="020B0500000000000000" pitchFamily="34" charset="-128"/>
                          <a:ea typeface="Yu Gothic UI" panose="020B0500000000000000" pitchFamily="34" charset="-128"/>
                        </a:rPr>
                        <a:t>・・・・・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JP" sz="1600" b="0" dirty="0">
                          <a:solidFill>
                            <a:schemeClr val="tx1"/>
                          </a:solidFill>
                          <a:latin typeface="Yu Gothic UI" panose="020B0500000000000000" pitchFamily="34" charset="-128"/>
                          <a:ea typeface="Yu Gothic UI" panose="020B0500000000000000" pitchFamily="34" charset="-128"/>
                        </a:rPr>
                        <a:t>・・・・・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JP" sz="1600" b="0" dirty="0">
                          <a:solidFill>
                            <a:schemeClr val="tx1"/>
                          </a:solidFill>
                          <a:latin typeface="Yu Gothic UI" panose="020B0500000000000000" pitchFamily="34" charset="-128"/>
                          <a:ea typeface="Yu Gothic UI" panose="020B0500000000000000" pitchFamily="34" charset="-128"/>
                        </a:rPr>
                        <a:t>・・・・・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JP" sz="1600" b="0" dirty="0">
                          <a:solidFill>
                            <a:schemeClr val="tx1"/>
                          </a:solidFill>
                          <a:latin typeface="Yu Gothic UI" panose="020B0500000000000000" pitchFamily="34" charset="-128"/>
                          <a:ea typeface="Yu Gothic UI" panose="020B0500000000000000" pitchFamily="34" charset="-128"/>
                        </a:rPr>
                        <a:t>・・・・・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5814032"/>
                  </a:ext>
                </a:extLst>
              </a:tr>
              <a:tr h="293531">
                <a:tc>
                  <a:txBody>
                    <a:bodyPr/>
                    <a:lstStyle/>
                    <a:p>
                      <a:pPr algn="ctr"/>
                      <a:r>
                        <a:rPr lang="en-JP" sz="1600" b="0" dirty="0">
                          <a:solidFill>
                            <a:schemeClr val="tx1"/>
                          </a:solidFill>
                          <a:latin typeface="Yu Gothic UI" panose="020B0500000000000000" pitchFamily="34" charset="-128"/>
                          <a:ea typeface="Yu Gothic UI" panose="020B0500000000000000" pitchFamily="34" charset="-128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JP" sz="1600" b="0" dirty="0">
                          <a:solidFill>
                            <a:schemeClr val="tx1"/>
                          </a:solidFill>
                          <a:latin typeface="Yu Gothic UI" panose="020B0500000000000000" pitchFamily="34" charset="-128"/>
                          <a:ea typeface="Yu Gothic UI" panose="020B0500000000000000" pitchFamily="34" charset="-128"/>
                        </a:rPr>
                        <a:t>・・・・・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JP" sz="1600" b="0" dirty="0">
                          <a:solidFill>
                            <a:schemeClr val="tx1"/>
                          </a:solidFill>
                          <a:latin typeface="Yu Gothic UI" panose="020B0500000000000000" pitchFamily="34" charset="-128"/>
                          <a:ea typeface="Yu Gothic UI" panose="020B0500000000000000" pitchFamily="34" charset="-128"/>
                        </a:rPr>
                        <a:t>・・・・・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JP" sz="1600" b="0" dirty="0">
                          <a:solidFill>
                            <a:schemeClr val="tx1"/>
                          </a:solidFill>
                          <a:latin typeface="Yu Gothic UI" panose="020B0500000000000000" pitchFamily="34" charset="-128"/>
                          <a:ea typeface="Yu Gothic UI" panose="020B0500000000000000" pitchFamily="34" charset="-128"/>
                        </a:rPr>
                        <a:t>・・・・・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JP" sz="1600" b="0" dirty="0">
                          <a:solidFill>
                            <a:schemeClr val="tx1"/>
                          </a:solidFill>
                          <a:latin typeface="Yu Gothic UI" panose="020B0500000000000000" pitchFamily="34" charset="-128"/>
                          <a:ea typeface="Yu Gothic UI" panose="020B0500000000000000" pitchFamily="34" charset="-128"/>
                        </a:rPr>
                        <a:t>・・・・・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10425011"/>
                  </a:ext>
                </a:extLst>
              </a:tr>
              <a:tr h="293531">
                <a:tc>
                  <a:txBody>
                    <a:bodyPr/>
                    <a:lstStyle/>
                    <a:p>
                      <a:pPr algn="ctr"/>
                      <a:r>
                        <a:rPr lang="en-JP" sz="1600" b="0" dirty="0">
                          <a:solidFill>
                            <a:schemeClr val="tx1"/>
                          </a:solidFill>
                          <a:latin typeface="Yu Gothic UI" panose="020B0500000000000000" pitchFamily="34" charset="-128"/>
                          <a:ea typeface="Yu Gothic UI" panose="020B0500000000000000" pitchFamily="34" charset="-128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JP" sz="1600" b="0" dirty="0">
                          <a:solidFill>
                            <a:schemeClr val="tx1"/>
                          </a:solidFill>
                          <a:latin typeface="Yu Gothic UI" panose="020B0500000000000000" pitchFamily="34" charset="-128"/>
                          <a:ea typeface="Yu Gothic UI" panose="020B0500000000000000" pitchFamily="34" charset="-128"/>
                        </a:rPr>
                        <a:t>・・・・・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JP" sz="1600" b="0" dirty="0">
                          <a:solidFill>
                            <a:schemeClr val="tx1"/>
                          </a:solidFill>
                          <a:latin typeface="Yu Gothic UI" panose="020B0500000000000000" pitchFamily="34" charset="-128"/>
                          <a:ea typeface="Yu Gothic UI" panose="020B0500000000000000" pitchFamily="34" charset="-128"/>
                        </a:rPr>
                        <a:t>・・・・・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JP" sz="1600" b="0" dirty="0">
                          <a:solidFill>
                            <a:schemeClr val="tx1"/>
                          </a:solidFill>
                          <a:latin typeface="Yu Gothic UI" panose="020B0500000000000000" pitchFamily="34" charset="-128"/>
                          <a:ea typeface="Yu Gothic UI" panose="020B0500000000000000" pitchFamily="34" charset="-128"/>
                        </a:rPr>
                        <a:t>・・・・・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JP" sz="1600" b="0" dirty="0">
                          <a:solidFill>
                            <a:schemeClr val="tx1"/>
                          </a:solidFill>
                          <a:latin typeface="Yu Gothic UI" panose="020B0500000000000000" pitchFamily="34" charset="-128"/>
                          <a:ea typeface="Yu Gothic UI" panose="020B0500000000000000" pitchFamily="34" charset="-128"/>
                        </a:rPr>
                        <a:t>・・・・・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12036089"/>
                  </a:ext>
                </a:extLst>
              </a:tr>
              <a:tr h="293531">
                <a:tc>
                  <a:txBody>
                    <a:bodyPr/>
                    <a:lstStyle/>
                    <a:p>
                      <a:pPr algn="ctr"/>
                      <a:r>
                        <a:rPr lang="en-JP" sz="1600" b="0" dirty="0">
                          <a:solidFill>
                            <a:schemeClr val="tx1"/>
                          </a:solidFill>
                          <a:latin typeface="Yu Gothic UI" panose="020B0500000000000000" pitchFamily="34" charset="-128"/>
                          <a:ea typeface="Yu Gothic UI" panose="020B0500000000000000" pitchFamily="34" charset="-128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JP" sz="1600" b="0" dirty="0">
                        <a:solidFill>
                          <a:schemeClr val="tx1"/>
                        </a:solidFill>
                        <a:latin typeface="Yu Gothic UI" panose="020B0500000000000000" pitchFamily="34" charset="-128"/>
                        <a:ea typeface="Yu Gothic UI" panose="020B05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JP" sz="1600" b="0" dirty="0">
                        <a:solidFill>
                          <a:schemeClr val="tx1"/>
                        </a:solidFill>
                        <a:latin typeface="Yu Gothic UI" panose="020B0500000000000000" pitchFamily="34" charset="-128"/>
                        <a:ea typeface="Yu Gothic UI" panose="020B05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JP" sz="1600" b="0" dirty="0">
                        <a:solidFill>
                          <a:schemeClr val="tx1"/>
                        </a:solidFill>
                        <a:latin typeface="Yu Gothic UI" panose="020B0500000000000000" pitchFamily="34" charset="-128"/>
                        <a:ea typeface="Yu Gothic UI" panose="020B05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JP" sz="1600" b="0" dirty="0">
                        <a:solidFill>
                          <a:schemeClr val="tx1"/>
                        </a:solidFill>
                        <a:latin typeface="Yu Gothic UI" panose="020B0500000000000000" pitchFamily="34" charset="-128"/>
                        <a:ea typeface="Yu Gothic UI" panose="020B05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77893983"/>
                  </a:ext>
                </a:extLst>
              </a:tr>
              <a:tr h="293531">
                <a:tc>
                  <a:txBody>
                    <a:bodyPr/>
                    <a:lstStyle/>
                    <a:p>
                      <a:pPr algn="ctr"/>
                      <a:r>
                        <a:rPr lang="en-JP" sz="1600" b="0" dirty="0">
                          <a:solidFill>
                            <a:schemeClr val="tx1"/>
                          </a:solidFill>
                          <a:latin typeface="Yu Gothic UI" panose="020B0500000000000000" pitchFamily="34" charset="-128"/>
                          <a:ea typeface="Yu Gothic UI" panose="020B0500000000000000" pitchFamily="34" charset="-128"/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JP" sz="1600" b="0" dirty="0">
                        <a:solidFill>
                          <a:schemeClr val="tx1"/>
                        </a:solidFill>
                        <a:latin typeface="Yu Gothic UI" panose="020B0500000000000000" pitchFamily="34" charset="-128"/>
                        <a:ea typeface="Yu Gothic UI" panose="020B05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JP" sz="1600" b="0" dirty="0">
                        <a:solidFill>
                          <a:schemeClr val="tx1"/>
                        </a:solidFill>
                        <a:latin typeface="Yu Gothic UI" panose="020B0500000000000000" pitchFamily="34" charset="-128"/>
                        <a:ea typeface="Yu Gothic UI" panose="020B05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JP" sz="1600" b="0" dirty="0">
                        <a:solidFill>
                          <a:schemeClr val="tx1"/>
                        </a:solidFill>
                        <a:latin typeface="Yu Gothic UI" panose="020B0500000000000000" pitchFamily="34" charset="-128"/>
                        <a:ea typeface="Yu Gothic UI" panose="020B05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JP" sz="1600" b="0" dirty="0">
                        <a:solidFill>
                          <a:schemeClr val="tx1"/>
                        </a:solidFill>
                        <a:latin typeface="Yu Gothic UI" panose="020B0500000000000000" pitchFamily="34" charset="-128"/>
                        <a:ea typeface="Yu Gothic UI" panose="020B05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690826"/>
                  </a:ext>
                </a:extLst>
              </a:tr>
              <a:tr h="293531">
                <a:tc>
                  <a:txBody>
                    <a:bodyPr/>
                    <a:lstStyle/>
                    <a:p>
                      <a:pPr algn="ctr"/>
                      <a:endParaRPr lang="en-JP" sz="1600" b="0" dirty="0">
                        <a:solidFill>
                          <a:schemeClr val="tx1"/>
                        </a:solidFill>
                        <a:latin typeface="Yu Gothic UI" panose="020B0500000000000000" pitchFamily="34" charset="-128"/>
                        <a:ea typeface="Yu Gothic UI" panose="020B05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JP" sz="1600" b="0" dirty="0">
                        <a:solidFill>
                          <a:schemeClr val="tx1"/>
                        </a:solidFill>
                        <a:latin typeface="Yu Gothic UI" panose="020B0500000000000000" pitchFamily="34" charset="-128"/>
                        <a:ea typeface="Yu Gothic UI" panose="020B05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JP" sz="1600" b="0" dirty="0">
                          <a:solidFill>
                            <a:schemeClr val="tx1"/>
                          </a:solidFill>
                          <a:latin typeface="Yu Gothic UI" panose="020B0500000000000000" pitchFamily="34" charset="-128"/>
                          <a:ea typeface="Yu Gothic UI" panose="020B0500000000000000" pitchFamily="34" charset="-128"/>
                        </a:rPr>
                        <a:t>総合計（税抜）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JP" sz="1600" b="0" dirty="0">
                        <a:solidFill>
                          <a:schemeClr val="tx1"/>
                        </a:solidFill>
                        <a:latin typeface="Yu Gothic UI" panose="020B0500000000000000" pitchFamily="34" charset="-128"/>
                        <a:ea typeface="Yu Gothic UI" panose="020B05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JP" sz="1600" b="0" dirty="0">
                          <a:solidFill>
                            <a:schemeClr val="tx1"/>
                          </a:solidFill>
                          <a:latin typeface="Yu Gothic UI" panose="020B0500000000000000" pitchFamily="34" charset="-128"/>
                          <a:ea typeface="Yu Gothic UI" panose="020B0500000000000000" pitchFamily="34" charset="-128"/>
                        </a:rPr>
                        <a:t>・・・・・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19599913"/>
                  </a:ext>
                </a:extLst>
              </a:tr>
              <a:tr h="293531">
                <a:tc>
                  <a:txBody>
                    <a:bodyPr/>
                    <a:lstStyle/>
                    <a:p>
                      <a:pPr algn="ctr"/>
                      <a:endParaRPr lang="en-JP" sz="1600" b="0" dirty="0">
                        <a:solidFill>
                          <a:schemeClr val="tx1"/>
                        </a:solidFill>
                        <a:latin typeface="Yu Gothic UI" panose="020B0500000000000000" pitchFamily="34" charset="-128"/>
                        <a:ea typeface="Yu Gothic UI" panose="020B05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JP" sz="1600" b="0" dirty="0">
                        <a:solidFill>
                          <a:schemeClr val="tx1"/>
                        </a:solidFill>
                        <a:latin typeface="Yu Gothic UI" panose="020B0500000000000000" pitchFamily="34" charset="-128"/>
                        <a:ea typeface="Yu Gothic UI" panose="020B05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JP" sz="1600" b="0" dirty="0">
                          <a:solidFill>
                            <a:schemeClr val="tx1"/>
                          </a:solidFill>
                          <a:latin typeface="Yu Gothic UI" panose="020B0500000000000000" pitchFamily="34" charset="-128"/>
                          <a:ea typeface="Yu Gothic UI" panose="020B0500000000000000" pitchFamily="34" charset="-128"/>
                        </a:rPr>
                        <a:t>総合計（税込）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JP" sz="1600" b="0" dirty="0">
                        <a:solidFill>
                          <a:schemeClr val="tx1"/>
                        </a:solidFill>
                        <a:latin typeface="Yu Gothic UI" panose="020B0500000000000000" pitchFamily="34" charset="-128"/>
                        <a:ea typeface="Yu Gothic UI" panose="020B05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JP" sz="1600" b="0" dirty="0">
                          <a:solidFill>
                            <a:schemeClr val="tx1"/>
                          </a:solidFill>
                          <a:latin typeface="Yu Gothic UI" panose="020B0500000000000000" pitchFamily="34" charset="-128"/>
                          <a:ea typeface="Yu Gothic UI" panose="020B0500000000000000" pitchFamily="34" charset="-128"/>
                        </a:rPr>
                        <a:t>・・・・・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852426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30187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832</TotalTime>
  <Words>1001</Words>
  <Application>Microsoft Macintosh PowerPoint</Application>
  <PresentationFormat>Widescreen</PresentationFormat>
  <Paragraphs>366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Yu Gothic UI</vt:lpstr>
      <vt:lpstr>Arial</vt:lpstr>
      <vt:lpstr>Calibri</vt:lpstr>
      <vt:lpstr>Office Theme</vt:lpstr>
      <vt:lpstr>（サンプル） 納品業務オペレーション 改善プロジェクト</vt:lpstr>
      <vt:lpstr>はじめに</vt:lpstr>
      <vt:lpstr>問題提起</vt:lpstr>
      <vt:lpstr>プロジェクトテーマについて</vt:lpstr>
      <vt:lpstr>プロジェクトテーマについて</vt:lpstr>
      <vt:lpstr>納品業務に関する現状報告</vt:lpstr>
      <vt:lpstr>プロジェクト概要</vt:lpstr>
      <vt:lpstr>プロジェクト概要 -成果物-</vt:lpstr>
      <vt:lpstr>プロジェクト予算</vt:lpstr>
      <vt:lpstr>実行計画_タスクの概要と担当</vt:lpstr>
      <vt:lpstr>実行計画_全体スケジュール</vt:lpstr>
      <vt:lpstr>実行計画　–組織体制・役割分担-</vt:lpstr>
      <vt:lpstr>実行計画　–組織体制・役割分担-</vt:lpstr>
      <vt:lpstr>実行計画　–リスクと予防対策-</vt:lpstr>
      <vt:lpstr>実行計画　–その他参考資料-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プロジェクトタイトル</dc:title>
  <dc:creator>ITOUMIHO</dc:creator>
  <cp:lastModifiedBy>ITOUMIHO</cp:lastModifiedBy>
  <cp:revision>48</cp:revision>
  <dcterms:created xsi:type="dcterms:W3CDTF">2021-03-05T05:53:56Z</dcterms:created>
  <dcterms:modified xsi:type="dcterms:W3CDTF">2021-03-06T00:02:31Z</dcterms:modified>
</cp:coreProperties>
</file>