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8" r:id="rId9"/>
    <p:sldId id="262" r:id="rId10"/>
    <p:sldId id="264" r:id="rId11"/>
    <p:sldId id="271" r:id="rId12"/>
    <p:sldId id="265" r:id="rId13"/>
    <p:sldId id="270" r:id="rId14"/>
    <p:sldId id="266" r:id="rId15"/>
    <p:sldId id="267" r:id="rId16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29"/>
    <p:restoredTop sz="94722"/>
  </p:normalViewPr>
  <p:slideViewPr>
    <p:cSldViewPr snapToGrid="0" snapToObjects="1">
      <p:cViewPr>
        <p:scale>
          <a:sx n="101" d="100"/>
          <a:sy n="101" d="100"/>
        </p:scale>
        <p:origin x="0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3704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10C07-65C0-1546-8311-744E3D3C7CA0}" type="datetimeFigureOut">
              <a:rPr lang="en-JP" smtClean="0"/>
              <a:t>2021/03/05</a:t>
            </a:fld>
            <a:endParaRPr lang="en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7D509-4452-E044-B96B-5ED8F0FFFEB1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82011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37D509-4452-E044-B96B-5ED8F0FFFEB1}" type="slidenum">
              <a:rPr lang="en-JP" smtClean="0"/>
              <a:t>2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090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E9AC6-E060-5745-A85E-7FA66B0DA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Yu Gothic UI" panose="020B0500000000000000" pitchFamily="34" charset="-128"/>
                <a:ea typeface="Yu Gothic UI" panose="020B0500000000000000" pitchFamily="34" charset="-128"/>
              </a:defRPr>
            </a:lvl1pPr>
          </a:lstStyle>
          <a:p>
            <a:r>
              <a:rPr lang="en-US" dirty="0"/>
              <a:t>Click to edit Master title style</a:t>
            </a:r>
            <a:endParaRPr lang="en-JP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F157F5-4733-D54D-A250-994FDF80D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Yu Gothic UI" panose="020B0500000000000000" pitchFamily="34" charset="-128"/>
                <a:ea typeface="Yu Gothic UI" panose="020B0500000000000000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JP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6DC53-A6FC-464F-ABDD-2E77BE4E8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652E2-2076-3A47-BB36-F80A71AE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kaizen penguin sample, Inc. 2021</a:t>
            </a:r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5CD04-C994-1A45-9859-A8446F8A2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t>‹#›</a:t>
            </a:fld>
            <a:endParaRPr lang="en-JP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71A4733-93F9-2843-977C-32643F189DAA}"/>
              </a:ext>
            </a:extLst>
          </p:cNvPr>
          <p:cNvCxnSpPr/>
          <p:nvPr userDrawn="1"/>
        </p:nvCxnSpPr>
        <p:spPr>
          <a:xfrm>
            <a:off x="1524000" y="3520721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86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E0E7F-7FD3-D24E-81F2-0DB924123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EBDB71-A928-474B-8663-E37D706D8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9BC25-90A9-2948-B122-6C374869F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12985-9EA8-5849-8984-6090D8E53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kaizen penguin sample, Inc. 2021</a:t>
            </a:r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BC313-28D6-9F4B-A4DF-00B5749DC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4753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F6D000-31A3-B54A-8D5D-E84C99DA9C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E1C62C-291B-5C47-B6EA-3EEDD9E5C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FCADD-0370-D946-8BF6-4174AAFE2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9AD14-919D-1044-B23C-4903B59CD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kaizen penguin sample, Inc. 2021</a:t>
            </a:r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20015-4CDA-1F4A-B564-2F9D3B73E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46473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D7E05-5BD9-B345-9013-352C5F5C8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12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9AB58-9731-0646-A167-08AB207606C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724918"/>
            <a:ext cx="10515600" cy="4466374"/>
          </a:xfrm>
        </p:spPr>
        <p:txBody>
          <a:bodyPr/>
          <a:lstStyle>
            <a:lvl1pPr>
              <a:defRPr>
                <a:latin typeface="Yu Gothic UI" panose="020B0500000000000000" pitchFamily="34" charset="-128"/>
                <a:ea typeface="Yu Gothic UI" panose="020B0500000000000000" pitchFamily="34" charset="-128"/>
              </a:defRPr>
            </a:lvl1pPr>
            <a:lvl2pPr>
              <a:defRPr>
                <a:latin typeface="Yu Gothic UI" panose="020B0500000000000000" pitchFamily="34" charset="-128"/>
                <a:ea typeface="Yu Gothic UI" panose="020B0500000000000000" pitchFamily="34" charset="-128"/>
              </a:defRPr>
            </a:lvl2pPr>
            <a:lvl3pPr>
              <a:defRPr>
                <a:latin typeface="Yu Gothic UI" panose="020B0500000000000000" pitchFamily="34" charset="-128"/>
                <a:ea typeface="Yu Gothic UI" panose="020B0500000000000000" pitchFamily="34" charset="-128"/>
              </a:defRPr>
            </a:lvl3pPr>
            <a:lvl4pPr>
              <a:defRPr>
                <a:latin typeface="Yu Gothic UI" panose="020B0500000000000000" pitchFamily="34" charset="-128"/>
                <a:ea typeface="Yu Gothic UI" panose="020B0500000000000000" pitchFamily="34" charset="-128"/>
              </a:defRPr>
            </a:lvl4pPr>
            <a:lvl5pPr>
              <a:defRPr>
                <a:latin typeface="Yu Gothic UI" panose="020B0500000000000000" pitchFamily="34" charset="-128"/>
                <a:ea typeface="Yu Gothic UI" panose="020B0500000000000000" pitchFamily="34" charset="-128"/>
              </a:defRPr>
            </a:lvl5pPr>
          </a:lstStyle>
          <a:p>
            <a:pPr lvl="0"/>
            <a:r>
              <a:rPr lang="en-JP" dirty="0"/>
              <a:t>あああ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25FA7-8B81-404A-9CB1-C9848B40C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92962" y="6356349"/>
            <a:ext cx="3760838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kaizen penguin sample, Inc. 2021</a:t>
            </a:r>
            <a:endParaRPr lang="en-JP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1478E-F660-2A45-9D79-48B50379A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67309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470A8557-FC7A-AD47-B548-20C9F3851F30}" type="slidenum">
              <a:rPr lang="en-JP" smtClean="0"/>
              <a:pPr/>
              <a:t>‹#›</a:t>
            </a:fld>
            <a:endParaRPr lang="en-JP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44D48F-DA82-B74F-9419-9B5DC7395CF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38200" y="1219308"/>
            <a:ext cx="10515600" cy="340552"/>
          </a:xfrm>
        </p:spPr>
        <p:txBody>
          <a:bodyPr>
            <a:normAutofit/>
          </a:bodyPr>
          <a:lstStyle>
            <a:lvl1pPr>
              <a:defRPr sz="1800">
                <a:latin typeface="Yu Gothic UI" panose="020B0500000000000000" pitchFamily="34" charset="-128"/>
                <a:ea typeface="Yu Gothic UI" panose="020B0500000000000000" pitchFamily="34" charset="-128"/>
              </a:defRPr>
            </a:lvl1pPr>
            <a:lvl2pPr>
              <a:defRPr>
                <a:latin typeface="Yu Gothic UI" panose="020B0500000000000000" pitchFamily="34" charset="-128"/>
                <a:ea typeface="Yu Gothic UI" panose="020B0500000000000000" pitchFamily="34" charset="-128"/>
              </a:defRPr>
            </a:lvl2pPr>
            <a:lvl3pPr>
              <a:defRPr>
                <a:latin typeface="Yu Gothic UI" panose="020B0500000000000000" pitchFamily="34" charset="-128"/>
                <a:ea typeface="Yu Gothic UI" panose="020B0500000000000000" pitchFamily="34" charset="-128"/>
              </a:defRPr>
            </a:lvl3pPr>
            <a:lvl4pPr>
              <a:defRPr>
                <a:latin typeface="Yu Gothic UI" panose="020B0500000000000000" pitchFamily="34" charset="-128"/>
                <a:ea typeface="Yu Gothic UI" panose="020B0500000000000000" pitchFamily="34" charset="-128"/>
              </a:defRPr>
            </a:lvl4pPr>
            <a:lvl5pPr>
              <a:defRPr>
                <a:latin typeface="Yu Gothic UI" panose="020B0500000000000000" pitchFamily="34" charset="-128"/>
                <a:ea typeface="Yu Gothic UI" panose="020B0500000000000000" pitchFamily="34" charset="-128"/>
              </a:defRPr>
            </a:lvl5pPr>
          </a:lstStyle>
          <a:p>
            <a:pPr lvl="0"/>
            <a:r>
              <a:rPr lang="en-JP" dirty="0"/>
              <a:t>あああ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0FF0607-63E4-7046-9162-C0FE49CB5D16}"/>
              </a:ext>
            </a:extLst>
          </p:cNvPr>
          <p:cNvCxnSpPr>
            <a:cxnSpLocks/>
          </p:cNvCxnSpPr>
          <p:nvPr userDrawn="1"/>
        </p:nvCxnSpPr>
        <p:spPr>
          <a:xfrm>
            <a:off x="808704" y="1054249"/>
            <a:ext cx="1054509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50F6619-5E61-134F-BB89-241832F127E4}"/>
              </a:ext>
            </a:extLst>
          </p:cNvPr>
          <p:cNvCxnSpPr>
            <a:cxnSpLocks/>
          </p:cNvCxnSpPr>
          <p:nvPr userDrawn="1"/>
        </p:nvCxnSpPr>
        <p:spPr>
          <a:xfrm>
            <a:off x="272845" y="6326650"/>
            <a:ext cx="11646310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35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6C016-9059-F44F-B8CE-E89A7416C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EB3F58-3824-7B44-B0A5-33DD0AA11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AAE33-3C00-CA47-8264-857DCD9C3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05750-3795-724E-85DA-CD7DFB780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kaizen penguin sample, Inc. 2021</a:t>
            </a:r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BB4AC-BD34-1342-90E5-3675B7FD4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136690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5E657-3731-FA40-BBC5-64201648C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7CDAF-B5B3-BA41-8953-03D7179884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01BA36-2A00-6045-A723-753F26E47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A33717-E906-5042-BCCE-1756F162F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96941-F1AB-C246-BF08-4A663658D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kaizen penguin sample, Inc. 2021</a:t>
            </a:r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F5FCF-F906-8747-ACEB-21D113319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84291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9980B-AE06-5442-A15D-435911A9C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14D01-F3C6-8A4A-832B-0C6B2F12B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EA73D3-E33E-4742-9DB5-4227D4E23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0ADBF4-23CF-6B41-B47F-0DC1BEABF4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201F5F-4068-D643-89A7-BC2F392FC8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47D4BB-B6D0-794E-B6E0-5C17570CE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F12515-39EA-0C4C-9CA6-5E7601F9B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kaizen penguin sample, Inc. 2021</a:t>
            </a:r>
            <a:endParaRPr lang="en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CAEA7B-C44E-634A-AB62-8D4FB9B4E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66843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08D6C-BC34-5146-B67E-EF7161FB1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D31841-0967-0344-A50A-CE49EC0BC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C28E3-AA69-FD45-9588-385BB874F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kaizen penguin sample, Inc. 2021</a:t>
            </a:r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CE2FB0-0F56-1140-8420-91537FD0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23801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9FBFDA-3FA0-154D-8EA9-FA8FFF101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24305B-35A2-4E4F-A7DE-47B7E707B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kaizen penguin sample, Inc. 2021</a:t>
            </a:r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A667D4-3271-2540-8748-4FE927B87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9348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9174E-D350-CF41-AD36-6263AD3CC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63F6A-1E02-6B40-93D9-12D3EB706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9CEC33-7D8F-964F-B23E-5BFF35E93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C9180-7AB1-BA4B-9ADE-F87C8478F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B2EF0C-EFCF-D04B-9EB8-8073BC60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kaizen penguin sample, Inc. 2021</a:t>
            </a:r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4BD40-C3CE-4D45-9592-3DF93C5B8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4586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B0494-38C8-F54D-9143-789510BD2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E1C929-3CD5-384D-98C2-65AD6C78C2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235051-386C-0043-B31E-1F1FCC982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DCF3B-03DA-BD49-8E22-94C8484DC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6CD48B-EFE9-B248-8DA4-21D3B021D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kaizen penguin sample, Inc. 2021</a:t>
            </a:r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E567FF-018D-3340-AAB4-2C667D382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4285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200D1A-ECF6-FD49-815C-0A061C6BE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09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P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3FFAD-6379-6A4D-9DD4-F35E9F3C5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3995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JP" dirty="0"/>
              <a:t>あああ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F0D8C-7C45-6043-B655-881110D53A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B70DC-3E04-1848-9FB3-19034C8B3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kaizen penguin sample, Inc. 2021</a:t>
            </a:r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AE3ED-EBBA-DF41-8938-8568F2001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A8557-FC7A-AD47-B548-20C9F3851F30}" type="slidenum">
              <a:rPr lang="en-JP" smtClean="0"/>
              <a:t>‹#›</a:t>
            </a:fld>
            <a:endParaRPr lang="en-JP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0FEB4D-E213-B241-81FA-53D838E1BDAB}"/>
              </a:ext>
            </a:extLst>
          </p:cNvPr>
          <p:cNvSpPr txBox="1"/>
          <p:nvPr userDrawn="1"/>
        </p:nvSpPr>
        <p:spPr>
          <a:xfrm>
            <a:off x="5819887" y="14845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310139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Yu Gothic UI" panose="020B0500000000000000" pitchFamily="34" charset="-128"/>
          <a:ea typeface="Yu Gothic UI" panose="020B0500000000000000" pitchFamily="34" charset="-128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Yu Gothic UI" panose="020B0500000000000000" pitchFamily="34" charset="-128"/>
          <a:ea typeface="Yu Gothic UI" panose="020B0500000000000000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~~~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464B9-81F8-7A4A-A759-13ED75564E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JP" sz="5400" dirty="0"/>
              <a:t>（サンプル）</a:t>
            </a:r>
            <a:br>
              <a:rPr lang="en-JP" sz="5400" dirty="0"/>
            </a:br>
            <a:r>
              <a:rPr lang="en-JP" sz="5400" dirty="0"/>
              <a:t>納品業務オペレーション</a:t>
            </a:r>
            <a:br>
              <a:rPr lang="en-JP" sz="5400" dirty="0"/>
            </a:br>
            <a:r>
              <a:rPr lang="en-JP" sz="5400" dirty="0"/>
              <a:t>改善プロジェクト</a:t>
            </a:r>
            <a:endParaRPr lang="en-JP" sz="5400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686F6E-5819-EC47-817E-383B92F84A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JP" dirty="0">
                <a:latin typeface="Yu Gothic UI" panose="020B0500000000000000" pitchFamily="34" charset="-128"/>
                <a:ea typeface="Yu Gothic UI" panose="020B0500000000000000" pitchFamily="34" charset="-128"/>
              </a:rPr>
              <a:t>2021/03/</a:t>
            </a:r>
            <a:r>
              <a:rPr lang="en-US" altLang="ja-JP" dirty="0">
                <a:latin typeface="Yu Gothic UI" panose="020B0500000000000000" pitchFamily="34" charset="-128"/>
                <a:ea typeface="Yu Gothic UI" panose="020B0500000000000000" pitchFamily="34" charset="-128"/>
              </a:rPr>
              <a:t>10</a:t>
            </a:r>
            <a:endParaRPr lang="en-JP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r"/>
            <a:r>
              <a:rPr lang="ja-JP" altLang="en-US"/>
              <a:t>カイゼンペンギンサンプル株式会社</a:t>
            </a:r>
            <a:endParaRPr lang="en-US" altLang="ja-JP" dirty="0"/>
          </a:p>
          <a:p>
            <a:pPr algn="r"/>
            <a:r>
              <a:rPr lang="en-US" altLang="ja-JP" dirty="0">
                <a:latin typeface="Yu Gothic UI" panose="020B0500000000000000" pitchFamily="34" charset="-128"/>
                <a:ea typeface="Yu Gothic UI" panose="020B0500000000000000" pitchFamily="34" charset="-128"/>
              </a:rPr>
              <a:t>A</a:t>
            </a:r>
            <a:r>
              <a:rPr lang="ja-JP" altLang="en-US">
                <a:latin typeface="Yu Gothic UI" panose="020B0500000000000000" pitchFamily="34" charset="-128"/>
                <a:ea typeface="Yu Gothic UI" panose="020B0500000000000000" pitchFamily="34" charset="-128"/>
              </a:rPr>
              <a:t>チーム</a:t>
            </a:r>
            <a:endParaRPr lang="en-JP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1251F6-865E-B34C-B00E-FFE69FF72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kaizen penguin sample, Inc. 2021</a:t>
            </a:r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08AB83-FBFE-B748-B588-48B447F68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04445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51354-1774-E140-B909-38E08647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P" dirty="0"/>
              <a:t>実行計画_タスクの概要と担当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F039F-EA35-1747-BE70-787CB2DF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kaizen penguin sample, Inc. 2021</a:t>
            </a:r>
            <a:endParaRPr lang="en-JP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DE4C98-95A3-5F45-A71C-AACF4055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pPr/>
              <a:t>10</a:t>
            </a:fld>
            <a:endParaRPr lang="en-JP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33AA3B-E8DC-9946-8BF3-037AE06B0A7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JP" dirty="0"/>
              <a:t>納品業務オペレーション改善までの主なタスクと担当は以下です。</a:t>
            </a: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99FCAEEA-E75B-CA4B-B9A2-55F62E95D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686791"/>
              </p:ext>
            </p:extLst>
          </p:nvPr>
        </p:nvGraphicFramePr>
        <p:xfrm>
          <a:off x="1745853" y="1724919"/>
          <a:ext cx="8700294" cy="4383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290">
                  <a:extLst>
                    <a:ext uri="{9D8B030D-6E8A-4147-A177-3AD203B41FA5}">
                      <a16:colId xmlns:a16="http://schemas.microsoft.com/office/drawing/2014/main" val="3706049908"/>
                    </a:ext>
                  </a:extLst>
                </a:gridCol>
                <a:gridCol w="1756919">
                  <a:extLst>
                    <a:ext uri="{9D8B030D-6E8A-4147-A177-3AD203B41FA5}">
                      <a16:colId xmlns:a16="http://schemas.microsoft.com/office/drawing/2014/main" val="1487779384"/>
                    </a:ext>
                  </a:extLst>
                </a:gridCol>
                <a:gridCol w="1973695">
                  <a:extLst>
                    <a:ext uri="{9D8B030D-6E8A-4147-A177-3AD203B41FA5}">
                      <a16:colId xmlns:a16="http://schemas.microsoft.com/office/drawing/2014/main" val="3302611515"/>
                    </a:ext>
                  </a:extLst>
                </a:gridCol>
                <a:gridCol w="1973695">
                  <a:extLst>
                    <a:ext uri="{9D8B030D-6E8A-4147-A177-3AD203B41FA5}">
                      <a16:colId xmlns:a16="http://schemas.microsoft.com/office/drawing/2014/main" val="3904436347"/>
                    </a:ext>
                  </a:extLst>
                </a:gridCol>
                <a:gridCol w="1973695">
                  <a:extLst>
                    <a:ext uri="{9D8B030D-6E8A-4147-A177-3AD203B41FA5}">
                      <a16:colId xmlns:a16="http://schemas.microsoft.com/office/drawing/2014/main" val="2745403398"/>
                    </a:ext>
                  </a:extLst>
                </a:gridCol>
              </a:tblGrid>
              <a:tr h="313127">
                <a:tc>
                  <a:txBody>
                    <a:bodyPr/>
                    <a:lstStyle/>
                    <a:p>
                      <a:pPr algn="ctr"/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カテゴリ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項目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タスク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担当者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112113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業務整理</a:t>
                      </a:r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200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業務ヒアリング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200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Aチームへのヒアリング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200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山田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200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352125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200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Bチームへのヒアリング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200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200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049255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200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Cチームへのヒアリング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196350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200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業務一覧表の作成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200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136296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200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フロー図の作成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200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728514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200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業務手順書の作成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200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685562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algn="ctr"/>
                      <a:r>
                        <a:rPr lang="en-JP" sz="1200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改善提案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200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200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888140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575831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802015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145350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718230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335316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JP" sz="1200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65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852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51354-1774-E140-B909-38E08647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P" dirty="0"/>
              <a:t>実行計画_全体スケジュール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F039F-EA35-1747-BE70-787CB2DF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kaizen penguin sample, Inc. 2021</a:t>
            </a:r>
            <a:endParaRPr lang="en-JP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DE4C98-95A3-5F45-A71C-AACF4055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pPr/>
              <a:t>11</a:t>
            </a:fld>
            <a:endParaRPr lang="en-JP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33AA3B-E8DC-9946-8BF3-037AE06B0A7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JP" dirty="0"/>
              <a:t>納品業務オペレーション改善までの主なタスクとスケジュールは以下です。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051B6FC-2839-074C-828C-E493475979CE}"/>
              </a:ext>
            </a:extLst>
          </p:cNvPr>
          <p:cNvGrpSpPr/>
          <p:nvPr/>
        </p:nvGrpSpPr>
        <p:grpSpPr>
          <a:xfrm>
            <a:off x="683792" y="1750335"/>
            <a:ext cx="10123510" cy="4426500"/>
            <a:chOff x="659286" y="1785251"/>
            <a:chExt cx="10123510" cy="4426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4566060-E7C5-5142-9E3B-3E5A0F6AD971}"/>
                </a:ext>
              </a:extLst>
            </p:cNvPr>
            <p:cNvSpPr/>
            <p:nvPr/>
          </p:nvSpPr>
          <p:spPr>
            <a:xfrm>
              <a:off x="3230440" y="1785251"/>
              <a:ext cx="1425038" cy="3405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2月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5F0B1D7-B915-654C-A8E8-1C0B13F5F6F2}"/>
                </a:ext>
              </a:extLst>
            </p:cNvPr>
            <p:cNvSpPr/>
            <p:nvPr/>
          </p:nvSpPr>
          <p:spPr>
            <a:xfrm>
              <a:off x="4762270" y="1785251"/>
              <a:ext cx="1425038" cy="3405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3月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1A2173E-3934-7948-8B55-DC21B6D28078}"/>
                </a:ext>
              </a:extLst>
            </p:cNvPr>
            <p:cNvSpPr/>
            <p:nvPr/>
          </p:nvSpPr>
          <p:spPr>
            <a:xfrm>
              <a:off x="1698610" y="1785251"/>
              <a:ext cx="1425038" cy="3405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1月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9DADD12-5FC6-374A-99D8-BF5F69908C1C}"/>
                </a:ext>
              </a:extLst>
            </p:cNvPr>
            <p:cNvSpPr/>
            <p:nvPr/>
          </p:nvSpPr>
          <p:spPr>
            <a:xfrm>
              <a:off x="659286" y="2340950"/>
              <a:ext cx="844522" cy="14397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sz="14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現状</a:t>
              </a:r>
            </a:p>
            <a:p>
              <a:pPr algn="ctr"/>
              <a:r>
                <a:rPr lang="en-JP" sz="14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整理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8E7E9B4-3D48-2049-9FC6-B28547975132}"/>
                </a:ext>
              </a:extLst>
            </p:cNvPr>
            <p:cNvSpPr/>
            <p:nvPr/>
          </p:nvSpPr>
          <p:spPr>
            <a:xfrm>
              <a:off x="659286" y="3849878"/>
              <a:ext cx="844522" cy="8164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sz="14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改善案</a:t>
              </a:r>
            </a:p>
            <a:p>
              <a:pPr algn="ctr"/>
              <a:r>
                <a:rPr lang="en-JP" sz="14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検討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A37C607-D08A-1746-8490-545479D37586}"/>
                </a:ext>
              </a:extLst>
            </p:cNvPr>
            <p:cNvSpPr/>
            <p:nvPr/>
          </p:nvSpPr>
          <p:spPr>
            <a:xfrm>
              <a:off x="7825930" y="1785251"/>
              <a:ext cx="1425038" cy="3405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5</a:t>
              </a:r>
              <a:r>
                <a:rPr lang="ja-JP" altLang="en-US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月</a:t>
              </a:r>
              <a:endParaRPr lang="en-US" altLang="ja-JP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3283753-A722-4044-AC23-20FE7DBAEB7C}"/>
                </a:ext>
              </a:extLst>
            </p:cNvPr>
            <p:cNvSpPr/>
            <p:nvPr/>
          </p:nvSpPr>
          <p:spPr>
            <a:xfrm>
              <a:off x="9357758" y="1785251"/>
              <a:ext cx="1425038" cy="3405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6月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10ABB38-76A5-A143-BAB5-FEAA2E344655}"/>
                </a:ext>
              </a:extLst>
            </p:cNvPr>
            <p:cNvSpPr/>
            <p:nvPr/>
          </p:nvSpPr>
          <p:spPr>
            <a:xfrm>
              <a:off x="6294100" y="1785251"/>
              <a:ext cx="1425038" cy="3405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4月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9293385-FD13-6642-A86C-6BBF98F9A0E8}"/>
                </a:ext>
              </a:extLst>
            </p:cNvPr>
            <p:cNvSpPr/>
            <p:nvPr/>
          </p:nvSpPr>
          <p:spPr>
            <a:xfrm>
              <a:off x="659286" y="4735463"/>
              <a:ext cx="844522" cy="14762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sz="14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実行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45B1509-FD8C-844E-B20D-AD67883C6B8F}"/>
                </a:ext>
              </a:extLst>
            </p:cNvPr>
            <p:cNvSpPr/>
            <p:nvPr/>
          </p:nvSpPr>
          <p:spPr>
            <a:xfrm>
              <a:off x="1598808" y="2257498"/>
              <a:ext cx="9183988" cy="39542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sp>
          <p:nvSpPr>
            <p:cNvPr id="32" name="Pentagon 31">
              <a:extLst>
                <a:ext uri="{FF2B5EF4-FFF2-40B4-BE49-F238E27FC236}">
                  <a16:creationId xmlns:a16="http://schemas.microsoft.com/office/drawing/2014/main" id="{D8EB2C7C-0D88-E54D-925A-90256D87AA4D}"/>
                </a:ext>
              </a:extLst>
            </p:cNvPr>
            <p:cNvSpPr/>
            <p:nvPr/>
          </p:nvSpPr>
          <p:spPr>
            <a:xfrm>
              <a:off x="1698610" y="2340951"/>
              <a:ext cx="2244436" cy="27802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sz="1200" dirty="0">
                  <a:solidFill>
                    <a:schemeClr val="bg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業務ヒアリング</a:t>
              </a:r>
            </a:p>
          </p:txBody>
        </p:sp>
        <p:sp>
          <p:nvSpPr>
            <p:cNvPr id="25" name="Pentagon 24">
              <a:extLst>
                <a:ext uri="{FF2B5EF4-FFF2-40B4-BE49-F238E27FC236}">
                  <a16:creationId xmlns:a16="http://schemas.microsoft.com/office/drawing/2014/main" id="{F911A8DD-3E6B-7849-8E90-052FA0E7B573}"/>
                </a:ext>
              </a:extLst>
            </p:cNvPr>
            <p:cNvSpPr/>
            <p:nvPr/>
          </p:nvSpPr>
          <p:spPr>
            <a:xfrm>
              <a:off x="2820828" y="2702425"/>
              <a:ext cx="1478477" cy="27802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sz="1200" dirty="0">
                  <a:solidFill>
                    <a:schemeClr val="bg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業務一覧表作成</a:t>
              </a:r>
            </a:p>
          </p:txBody>
        </p:sp>
      </p:grpSp>
      <p:sp>
        <p:nvSpPr>
          <p:cNvPr id="26" name="Pentagon 25">
            <a:extLst>
              <a:ext uri="{FF2B5EF4-FFF2-40B4-BE49-F238E27FC236}">
                <a16:creationId xmlns:a16="http://schemas.microsoft.com/office/drawing/2014/main" id="{BCC63D15-1CB6-9A48-9CE1-8357D0F984E6}"/>
              </a:ext>
            </a:extLst>
          </p:cNvPr>
          <p:cNvSpPr/>
          <p:nvPr/>
        </p:nvSpPr>
        <p:spPr>
          <a:xfrm>
            <a:off x="3294355" y="3062109"/>
            <a:ext cx="1375646" cy="277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1200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フロー図作成</a:t>
            </a:r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id="{E9CE620B-8E2E-FC4E-A73A-37469FD428D2}"/>
              </a:ext>
            </a:extLst>
          </p:cNvPr>
          <p:cNvSpPr/>
          <p:nvPr/>
        </p:nvSpPr>
        <p:spPr>
          <a:xfrm>
            <a:off x="3294355" y="3453220"/>
            <a:ext cx="1375646" cy="277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1200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手順書作成</a:t>
            </a:r>
          </a:p>
        </p:txBody>
      </p:sp>
      <p:sp>
        <p:nvSpPr>
          <p:cNvPr id="49" name="Pentagon 48">
            <a:extLst>
              <a:ext uri="{FF2B5EF4-FFF2-40B4-BE49-F238E27FC236}">
                <a16:creationId xmlns:a16="http://schemas.microsoft.com/office/drawing/2014/main" id="{250FE755-A800-8544-A5FB-0353AC1466B7}"/>
              </a:ext>
            </a:extLst>
          </p:cNvPr>
          <p:cNvSpPr/>
          <p:nvPr/>
        </p:nvSpPr>
        <p:spPr>
          <a:xfrm>
            <a:off x="4786776" y="3942807"/>
            <a:ext cx="1535795" cy="277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1200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・・・・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402D1C-998C-AE49-A554-5D7A01995EC7}"/>
              </a:ext>
            </a:extLst>
          </p:cNvPr>
          <p:cNvCxnSpPr>
            <a:cxnSpLocks/>
          </p:cNvCxnSpPr>
          <p:nvPr/>
        </p:nvCxnSpPr>
        <p:spPr>
          <a:xfrm>
            <a:off x="1723116" y="3810789"/>
            <a:ext cx="8856592" cy="834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DC27B21-6E7F-154C-9A3E-820A2ACDFD14}"/>
              </a:ext>
            </a:extLst>
          </p:cNvPr>
          <p:cNvCxnSpPr>
            <a:cxnSpLocks/>
          </p:cNvCxnSpPr>
          <p:nvPr/>
        </p:nvCxnSpPr>
        <p:spPr>
          <a:xfrm>
            <a:off x="1712094" y="4700547"/>
            <a:ext cx="8856592" cy="834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entagon 50">
            <a:extLst>
              <a:ext uri="{FF2B5EF4-FFF2-40B4-BE49-F238E27FC236}">
                <a16:creationId xmlns:a16="http://schemas.microsoft.com/office/drawing/2014/main" id="{58C96708-8294-F14F-B0BF-6D1562570C41}"/>
              </a:ext>
            </a:extLst>
          </p:cNvPr>
          <p:cNvSpPr/>
          <p:nvPr/>
        </p:nvSpPr>
        <p:spPr>
          <a:xfrm>
            <a:off x="6438384" y="3940281"/>
            <a:ext cx="2184915" cy="277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1200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・・・・</a:t>
            </a:r>
          </a:p>
        </p:txBody>
      </p:sp>
      <p:sp>
        <p:nvSpPr>
          <p:cNvPr id="52" name="Pentagon 51">
            <a:extLst>
              <a:ext uri="{FF2B5EF4-FFF2-40B4-BE49-F238E27FC236}">
                <a16:creationId xmlns:a16="http://schemas.microsoft.com/office/drawing/2014/main" id="{75CD3C8E-FFEF-5742-A728-E2A12F501B49}"/>
              </a:ext>
            </a:extLst>
          </p:cNvPr>
          <p:cNvSpPr/>
          <p:nvPr/>
        </p:nvSpPr>
        <p:spPr>
          <a:xfrm>
            <a:off x="4786776" y="4321549"/>
            <a:ext cx="2469987" cy="277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1200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・・・・</a:t>
            </a:r>
          </a:p>
        </p:txBody>
      </p:sp>
      <p:sp>
        <p:nvSpPr>
          <p:cNvPr id="53" name="Pentagon 52">
            <a:extLst>
              <a:ext uri="{FF2B5EF4-FFF2-40B4-BE49-F238E27FC236}">
                <a16:creationId xmlns:a16="http://schemas.microsoft.com/office/drawing/2014/main" id="{91FFB63E-8ECF-F549-8ABA-E43BEC6D4792}"/>
              </a:ext>
            </a:extLst>
          </p:cNvPr>
          <p:cNvSpPr/>
          <p:nvPr/>
        </p:nvSpPr>
        <p:spPr>
          <a:xfrm>
            <a:off x="5790221" y="4835970"/>
            <a:ext cx="4921322" cy="24584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1200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・・・・</a:t>
            </a:r>
          </a:p>
        </p:txBody>
      </p:sp>
      <p:sp>
        <p:nvSpPr>
          <p:cNvPr id="54" name="Pentagon 53">
            <a:extLst>
              <a:ext uri="{FF2B5EF4-FFF2-40B4-BE49-F238E27FC236}">
                <a16:creationId xmlns:a16="http://schemas.microsoft.com/office/drawing/2014/main" id="{34D7E362-1E72-1D4D-82D8-D9826D80BA58}"/>
              </a:ext>
            </a:extLst>
          </p:cNvPr>
          <p:cNvSpPr/>
          <p:nvPr/>
        </p:nvSpPr>
        <p:spPr>
          <a:xfrm>
            <a:off x="5790221" y="5177682"/>
            <a:ext cx="2060215" cy="277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1200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・・・・</a:t>
            </a:r>
          </a:p>
        </p:txBody>
      </p:sp>
      <p:sp>
        <p:nvSpPr>
          <p:cNvPr id="55" name="Pentagon 54">
            <a:extLst>
              <a:ext uri="{FF2B5EF4-FFF2-40B4-BE49-F238E27FC236}">
                <a16:creationId xmlns:a16="http://schemas.microsoft.com/office/drawing/2014/main" id="{56C20EF2-DA25-384E-A562-57DE3521717D}"/>
              </a:ext>
            </a:extLst>
          </p:cNvPr>
          <p:cNvSpPr/>
          <p:nvPr/>
        </p:nvSpPr>
        <p:spPr>
          <a:xfrm>
            <a:off x="7850436" y="5495898"/>
            <a:ext cx="2060215" cy="277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1200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・・・・</a:t>
            </a:r>
          </a:p>
        </p:txBody>
      </p:sp>
      <p:sp>
        <p:nvSpPr>
          <p:cNvPr id="56" name="Pentagon 55">
            <a:extLst>
              <a:ext uri="{FF2B5EF4-FFF2-40B4-BE49-F238E27FC236}">
                <a16:creationId xmlns:a16="http://schemas.microsoft.com/office/drawing/2014/main" id="{E1F4FC90-4618-074F-9AF8-D7E454294D73}"/>
              </a:ext>
            </a:extLst>
          </p:cNvPr>
          <p:cNvSpPr/>
          <p:nvPr/>
        </p:nvSpPr>
        <p:spPr>
          <a:xfrm>
            <a:off x="7850436" y="5850738"/>
            <a:ext cx="2861107" cy="24584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1200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・・・・</a:t>
            </a:r>
          </a:p>
        </p:txBody>
      </p:sp>
      <p:sp>
        <p:nvSpPr>
          <p:cNvPr id="57" name="Pentagon 56">
            <a:extLst>
              <a:ext uri="{FF2B5EF4-FFF2-40B4-BE49-F238E27FC236}">
                <a16:creationId xmlns:a16="http://schemas.microsoft.com/office/drawing/2014/main" id="{A55F31C2-CDDD-BE47-82DA-38955398D7EE}"/>
              </a:ext>
            </a:extLst>
          </p:cNvPr>
          <p:cNvSpPr/>
          <p:nvPr/>
        </p:nvSpPr>
        <p:spPr>
          <a:xfrm>
            <a:off x="9922526" y="5519995"/>
            <a:ext cx="800892" cy="25310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1200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・・・・</a:t>
            </a:r>
          </a:p>
        </p:txBody>
      </p:sp>
    </p:spTree>
    <p:extLst>
      <p:ext uri="{BB962C8B-B14F-4D97-AF65-F5344CB8AC3E}">
        <p14:creationId xmlns:p14="http://schemas.microsoft.com/office/powerpoint/2010/main" val="3304975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51354-1774-E140-B909-38E08647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P" dirty="0"/>
              <a:t>実行計画</a:t>
            </a:r>
            <a:r>
              <a:rPr lang="ja-JP" altLang="en-US"/>
              <a:t>　</a:t>
            </a:r>
            <a:r>
              <a:rPr lang="en-US" dirty="0"/>
              <a:t>–</a:t>
            </a:r>
            <a:r>
              <a:rPr lang="en-US" dirty="0" err="1"/>
              <a:t>組織体制・役割分担</a:t>
            </a:r>
            <a:r>
              <a:rPr lang="en-US" dirty="0"/>
              <a:t>-</a:t>
            </a:r>
            <a:endParaRPr lang="en-JP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F039F-EA35-1747-BE70-787CB2DF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kaizen penguin sample, Inc. 2021</a:t>
            </a:r>
            <a:endParaRPr lang="en-JP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DE4C98-95A3-5F45-A71C-AACF4055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pPr/>
              <a:t>12</a:t>
            </a:fld>
            <a:endParaRPr lang="en-JP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33AA3B-E8DC-9946-8BF3-037AE06B0A7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JP" dirty="0"/>
              <a:t>実施体制は以下の通りです。</a:t>
            </a:r>
          </a:p>
        </p:txBody>
      </p:sp>
      <p:graphicFrame>
        <p:nvGraphicFramePr>
          <p:cNvPr id="3" name="Table 17">
            <a:extLst>
              <a:ext uri="{FF2B5EF4-FFF2-40B4-BE49-F238E27FC236}">
                <a16:creationId xmlns:a16="http://schemas.microsoft.com/office/drawing/2014/main" id="{07FAA0AE-A834-4941-8B03-9614C97111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981188"/>
              </p:ext>
            </p:extLst>
          </p:nvPr>
        </p:nvGraphicFramePr>
        <p:xfrm>
          <a:off x="1723514" y="1724919"/>
          <a:ext cx="874497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866">
                  <a:extLst>
                    <a:ext uri="{9D8B030D-6E8A-4147-A177-3AD203B41FA5}">
                      <a16:colId xmlns:a16="http://schemas.microsoft.com/office/drawing/2014/main" val="3776731573"/>
                    </a:ext>
                  </a:extLst>
                </a:gridCol>
                <a:gridCol w="3843473">
                  <a:extLst>
                    <a:ext uri="{9D8B030D-6E8A-4147-A177-3AD203B41FA5}">
                      <a16:colId xmlns:a16="http://schemas.microsoft.com/office/drawing/2014/main" val="3944881065"/>
                    </a:ext>
                  </a:extLst>
                </a:gridCol>
                <a:gridCol w="2534633">
                  <a:extLst>
                    <a:ext uri="{9D8B030D-6E8A-4147-A177-3AD203B41FA5}">
                      <a16:colId xmlns:a16="http://schemas.microsoft.com/office/drawing/2014/main" val="3270259875"/>
                    </a:ext>
                  </a:extLst>
                </a:gridCol>
              </a:tblGrid>
              <a:tr h="224153">
                <a:tc>
                  <a:txBody>
                    <a:bodyPr/>
                    <a:lstStyle/>
                    <a:p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担当領域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役割範囲・対象業務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担当者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631034"/>
                  </a:ext>
                </a:extLst>
              </a:tr>
              <a:tr h="224153">
                <a:tc>
                  <a:txBody>
                    <a:bodyPr/>
                    <a:lstStyle/>
                    <a:p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プロジェクトリーダー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・プロジェクト全体の進捗管理</a:t>
                      </a:r>
                    </a:p>
                    <a:p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・最終ジャッジ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改善太郎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480957"/>
                  </a:ext>
                </a:extLst>
              </a:tr>
              <a:tr h="224153">
                <a:tc>
                  <a:txBody>
                    <a:bodyPr/>
                    <a:lstStyle/>
                    <a:p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業務整理支援マネージャー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・業務整理フェーズにおける業務可視化</a:t>
                      </a:r>
                    </a:p>
                    <a:p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ペンギン花子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771356"/>
                  </a:ext>
                </a:extLst>
              </a:tr>
              <a:tr h="224153">
                <a:tc>
                  <a:txBody>
                    <a:bodyPr/>
                    <a:lstStyle/>
                    <a:p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IT支援マネージャー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  <a:p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441248"/>
                  </a:ext>
                </a:extLst>
              </a:tr>
              <a:tr h="224153">
                <a:tc>
                  <a:txBody>
                    <a:bodyPr/>
                    <a:lstStyle/>
                    <a:p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134773"/>
                  </a:ext>
                </a:extLst>
              </a:tr>
              <a:tr h="224153">
                <a:tc>
                  <a:txBody>
                    <a:bodyPr/>
                    <a:lstStyle/>
                    <a:p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2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647634"/>
                  </a:ext>
                </a:extLst>
              </a:tr>
              <a:tr h="224153"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P" sz="12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P" sz="12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433807"/>
                  </a:ext>
                </a:extLst>
              </a:tr>
              <a:tr h="224153"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P" sz="12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P" sz="12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442153"/>
                  </a:ext>
                </a:extLst>
              </a:tr>
              <a:tr h="224153"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P" sz="12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P" sz="12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507264"/>
                  </a:ext>
                </a:extLst>
              </a:tr>
              <a:tr h="224153"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P" sz="12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P" sz="12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867880"/>
                  </a:ext>
                </a:extLst>
              </a:tr>
              <a:tr h="224153"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P" sz="12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P" sz="12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411048"/>
                  </a:ext>
                </a:extLst>
              </a:tr>
              <a:tr h="224153"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P" sz="12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P" sz="12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944544"/>
                  </a:ext>
                </a:extLst>
              </a:tr>
              <a:tr h="224153">
                <a:tc>
                  <a:txBody>
                    <a:bodyPr/>
                    <a:lstStyle/>
                    <a:p>
                      <a:endParaRPr lang="en-JP" sz="12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P" sz="12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P" sz="12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507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107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51354-1774-E140-B909-38E08647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P" dirty="0"/>
              <a:t>実行計画</a:t>
            </a:r>
            <a:r>
              <a:rPr lang="ja-JP" altLang="en-US"/>
              <a:t>　</a:t>
            </a:r>
            <a:r>
              <a:rPr lang="en-US" dirty="0"/>
              <a:t>–</a:t>
            </a:r>
            <a:r>
              <a:rPr lang="en-US" dirty="0" err="1"/>
              <a:t>組織体制・役割分担</a:t>
            </a:r>
            <a:r>
              <a:rPr lang="en-US" dirty="0"/>
              <a:t>-</a:t>
            </a:r>
            <a:endParaRPr lang="en-JP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F039F-EA35-1747-BE70-787CB2DF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kaizen penguin sample, Inc. 2021</a:t>
            </a:r>
            <a:endParaRPr lang="en-JP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DE4C98-95A3-5F45-A71C-AACF4055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pPr/>
              <a:t>13</a:t>
            </a:fld>
            <a:endParaRPr lang="en-JP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F0706D2-0910-EE4B-AFA1-3435FF31A728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JP" dirty="0"/>
              <a:t>組織体制の全体図は以下の通りです。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2D666287-EB22-6642-9905-769F256AC50A}"/>
              </a:ext>
            </a:extLst>
          </p:cNvPr>
          <p:cNvGrpSpPr/>
          <p:nvPr/>
        </p:nvGrpSpPr>
        <p:grpSpPr>
          <a:xfrm>
            <a:off x="2537515" y="1936016"/>
            <a:ext cx="7116969" cy="3563084"/>
            <a:chOff x="2410692" y="2106555"/>
            <a:chExt cx="7116969" cy="303295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C2F8952-136A-4A49-81CE-7F62EAB2C252}"/>
                </a:ext>
              </a:extLst>
            </p:cNvPr>
            <p:cNvSpPr/>
            <p:nvPr/>
          </p:nvSpPr>
          <p:spPr>
            <a:xfrm>
              <a:off x="5034873" y="3138717"/>
              <a:ext cx="2122253" cy="3405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IT支援マネージャー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E0733DA-7D12-FC41-855C-D2ED4CAB8813}"/>
                </a:ext>
              </a:extLst>
            </p:cNvPr>
            <p:cNvSpPr/>
            <p:nvPr/>
          </p:nvSpPr>
          <p:spPr>
            <a:xfrm>
              <a:off x="7405408" y="3134319"/>
              <a:ext cx="2122253" cy="3405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・・・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5589269-4029-284A-BF24-DAE0037B371E}"/>
                </a:ext>
              </a:extLst>
            </p:cNvPr>
            <p:cNvSpPr/>
            <p:nvPr/>
          </p:nvSpPr>
          <p:spPr>
            <a:xfrm>
              <a:off x="5274756" y="2106555"/>
              <a:ext cx="1642488" cy="34055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プロジェクトリ</a:t>
              </a:r>
              <a:r>
                <a:rPr lang="en-JP" sz="14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ーダー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080B0C8-0FF1-F640-BCA9-FED4366D6823}"/>
                </a:ext>
              </a:extLst>
            </p:cNvPr>
            <p:cNvSpPr/>
            <p:nvPr/>
          </p:nvSpPr>
          <p:spPr>
            <a:xfrm>
              <a:off x="7135355" y="2479068"/>
              <a:ext cx="1017660" cy="3405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PMO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D80319F-B301-7D4B-90D5-71BAD349AB58}"/>
                </a:ext>
              </a:extLst>
            </p:cNvPr>
            <p:cNvSpPr/>
            <p:nvPr/>
          </p:nvSpPr>
          <p:spPr>
            <a:xfrm>
              <a:off x="2410692" y="3138717"/>
              <a:ext cx="2375900" cy="3405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業務整理支援マネージャー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0388F89-E78C-C045-9F35-3D7351E8C46E}"/>
                </a:ext>
              </a:extLst>
            </p:cNvPr>
            <p:cNvSpPr/>
            <p:nvPr/>
          </p:nvSpPr>
          <p:spPr>
            <a:xfrm>
              <a:off x="2410692" y="3729118"/>
              <a:ext cx="2375900" cy="5634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・・・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9AC5F7D-2C66-5743-AA11-785CECD92734}"/>
                </a:ext>
              </a:extLst>
            </p:cNvPr>
            <p:cNvSpPr/>
            <p:nvPr/>
          </p:nvSpPr>
          <p:spPr>
            <a:xfrm>
              <a:off x="5015778" y="3726575"/>
              <a:ext cx="980074" cy="5634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・・・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0039576-780C-9C43-8DC3-57A993861917}"/>
                </a:ext>
              </a:extLst>
            </p:cNvPr>
            <p:cNvSpPr/>
            <p:nvPr/>
          </p:nvSpPr>
          <p:spPr>
            <a:xfrm>
              <a:off x="6155281" y="3735176"/>
              <a:ext cx="980074" cy="5634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・・・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DD70FF4-AEF1-2948-9CB4-32690FA0F2C0}"/>
                </a:ext>
              </a:extLst>
            </p:cNvPr>
            <p:cNvSpPr/>
            <p:nvPr/>
          </p:nvSpPr>
          <p:spPr>
            <a:xfrm>
              <a:off x="7405408" y="3720282"/>
              <a:ext cx="2122253" cy="5634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・・・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4C87A11-B9C0-4E44-9DC8-70A8289BA7EE}"/>
                </a:ext>
              </a:extLst>
            </p:cNvPr>
            <p:cNvCxnSpPr>
              <a:cxnSpLocks/>
              <a:stCxn id="9" idx="2"/>
              <a:endCxn id="7" idx="0"/>
            </p:cNvCxnSpPr>
            <p:nvPr/>
          </p:nvCxnSpPr>
          <p:spPr>
            <a:xfrm>
              <a:off x="6096000" y="2447107"/>
              <a:ext cx="0" cy="69161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6421803-0535-3F4B-8842-F47659CBBEBA}"/>
                </a:ext>
              </a:extLst>
            </p:cNvPr>
            <p:cNvCxnSpPr>
              <a:cxnSpLocks/>
              <a:stCxn id="12" idx="2"/>
              <a:endCxn id="15" idx="0"/>
            </p:cNvCxnSpPr>
            <p:nvPr/>
          </p:nvCxnSpPr>
          <p:spPr>
            <a:xfrm>
              <a:off x="3598642" y="3479269"/>
              <a:ext cx="0" cy="2498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64C7A50-45EF-734B-9174-5C1477C92B3C}"/>
                </a:ext>
              </a:extLst>
            </p:cNvPr>
            <p:cNvCxnSpPr>
              <a:cxnSpLocks/>
              <a:stCxn id="8" idx="2"/>
              <a:endCxn id="22" idx="0"/>
            </p:cNvCxnSpPr>
            <p:nvPr/>
          </p:nvCxnSpPr>
          <p:spPr>
            <a:xfrm>
              <a:off x="8466535" y="3474871"/>
              <a:ext cx="0" cy="24541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F51DEF6-A197-8746-8C76-6F036CCFB587}"/>
                </a:ext>
              </a:extLst>
            </p:cNvPr>
            <p:cNvCxnSpPr>
              <a:cxnSpLocks/>
              <a:stCxn id="7" idx="2"/>
            </p:cNvCxnSpPr>
            <p:nvPr/>
          </p:nvCxnSpPr>
          <p:spPr>
            <a:xfrm>
              <a:off x="6096000" y="3479269"/>
              <a:ext cx="0" cy="1249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9FB0FC7-20F5-544E-BC83-A6E1BFB79D41}"/>
                </a:ext>
              </a:extLst>
            </p:cNvPr>
            <p:cNvCxnSpPr>
              <a:cxnSpLocks/>
              <a:endCxn id="10" idx="1"/>
            </p:cNvCxnSpPr>
            <p:nvPr/>
          </p:nvCxnSpPr>
          <p:spPr>
            <a:xfrm>
              <a:off x="6093324" y="2649344"/>
              <a:ext cx="104203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26801D53-80A8-F541-8A88-A7C89859A868}"/>
                </a:ext>
              </a:extLst>
            </p:cNvPr>
            <p:cNvCxnSpPr>
              <a:cxnSpLocks/>
            </p:cNvCxnSpPr>
            <p:nvPr/>
          </p:nvCxnSpPr>
          <p:spPr>
            <a:xfrm>
              <a:off x="5505815" y="3604193"/>
              <a:ext cx="113950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6C5581FE-C3D6-DA46-B3BC-089BA31F7D77}"/>
                </a:ext>
              </a:extLst>
            </p:cNvPr>
            <p:cNvCxnSpPr>
              <a:cxnSpLocks/>
              <a:endCxn id="21" idx="0"/>
            </p:cNvCxnSpPr>
            <p:nvPr/>
          </p:nvCxnSpPr>
          <p:spPr>
            <a:xfrm>
              <a:off x="6645318" y="3604193"/>
              <a:ext cx="0" cy="1309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479FD71F-0461-C148-AABE-B623793CD490}"/>
                </a:ext>
              </a:extLst>
            </p:cNvPr>
            <p:cNvCxnSpPr>
              <a:cxnSpLocks/>
              <a:endCxn id="20" idx="0"/>
            </p:cNvCxnSpPr>
            <p:nvPr/>
          </p:nvCxnSpPr>
          <p:spPr>
            <a:xfrm>
              <a:off x="5505815" y="3604193"/>
              <a:ext cx="0" cy="12238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697EE5A2-2AE4-3C48-AA88-6F2A855272AC}"/>
                </a:ext>
              </a:extLst>
            </p:cNvPr>
            <p:cNvCxnSpPr>
              <a:cxnSpLocks/>
            </p:cNvCxnSpPr>
            <p:nvPr/>
          </p:nvCxnSpPr>
          <p:spPr>
            <a:xfrm>
              <a:off x="3598642" y="2942325"/>
              <a:ext cx="486789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BB327094-6480-A84F-B09E-15A879941B03}"/>
                </a:ext>
              </a:extLst>
            </p:cNvPr>
            <p:cNvCxnSpPr>
              <a:cxnSpLocks/>
              <a:endCxn id="12" idx="0"/>
            </p:cNvCxnSpPr>
            <p:nvPr/>
          </p:nvCxnSpPr>
          <p:spPr>
            <a:xfrm>
              <a:off x="3598642" y="2942325"/>
              <a:ext cx="0" cy="19639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6428CE24-A9E9-E04D-A8E6-493AF6CD01C9}"/>
                </a:ext>
              </a:extLst>
            </p:cNvPr>
            <p:cNvCxnSpPr>
              <a:cxnSpLocks/>
            </p:cNvCxnSpPr>
            <p:nvPr/>
          </p:nvCxnSpPr>
          <p:spPr>
            <a:xfrm>
              <a:off x="8471140" y="2935729"/>
              <a:ext cx="0" cy="1985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05B1428-634C-5941-BFC2-9F11B30CE01A}"/>
                </a:ext>
              </a:extLst>
            </p:cNvPr>
            <p:cNvSpPr/>
            <p:nvPr/>
          </p:nvSpPr>
          <p:spPr>
            <a:xfrm>
              <a:off x="2410692" y="4555460"/>
              <a:ext cx="1096524" cy="5634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・・・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0A09BDD-84E8-D647-8889-4E5DBAB406F5}"/>
                </a:ext>
              </a:extLst>
            </p:cNvPr>
            <p:cNvSpPr/>
            <p:nvPr/>
          </p:nvSpPr>
          <p:spPr>
            <a:xfrm>
              <a:off x="3690068" y="4576024"/>
              <a:ext cx="1096524" cy="5634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・・・</a:t>
              </a: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E0D1C7D-5CA4-1749-B204-928710AE7A7C}"/>
                </a:ext>
              </a:extLst>
            </p:cNvPr>
            <p:cNvCxnSpPr>
              <a:cxnSpLocks/>
            </p:cNvCxnSpPr>
            <p:nvPr/>
          </p:nvCxnSpPr>
          <p:spPr>
            <a:xfrm>
              <a:off x="3747236" y="4308154"/>
              <a:ext cx="0" cy="1249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8CF674F6-072C-B243-958E-66846DE3F109}"/>
                </a:ext>
              </a:extLst>
            </p:cNvPr>
            <p:cNvCxnSpPr>
              <a:cxnSpLocks/>
            </p:cNvCxnSpPr>
            <p:nvPr/>
          </p:nvCxnSpPr>
          <p:spPr>
            <a:xfrm>
              <a:off x="2958953" y="4433078"/>
              <a:ext cx="127937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593BA098-0220-CA45-B213-574DB6903269}"/>
                </a:ext>
              </a:extLst>
            </p:cNvPr>
            <p:cNvCxnSpPr>
              <a:cxnSpLocks/>
              <a:endCxn id="45" idx="0"/>
            </p:cNvCxnSpPr>
            <p:nvPr/>
          </p:nvCxnSpPr>
          <p:spPr>
            <a:xfrm>
              <a:off x="4238330" y="4433078"/>
              <a:ext cx="0" cy="1429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6B3D749-DBA4-604B-9EB2-99F0B19041F7}"/>
                </a:ext>
              </a:extLst>
            </p:cNvPr>
            <p:cNvCxnSpPr>
              <a:cxnSpLocks/>
              <a:endCxn id="43" idx="0"/>
            </p:cNvCxnSpPr>
            <p:nvPr/>
          </p:nvCxnSpPr>
          <p:spPr>
            <a:xfrm>
              <a:off x="2958953" y="4430536"/>
              <a:ext cx="1" cy="1249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54D666E-95C3-9E46-862B-C186BD1F8AB9}"/>
                </a:ext>
              </a:extLst>
            </p:cNvPr>
            <p:cNvSpPr/>
            <p:nvPr/>
          </p:nvSpPr>
          <p:spPr>
            <a:xfrm>
              <a:off x="7405409" y="4555460"/>
              <a:ext cx="980074" cy="5634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・・・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874762F-29C2-3241-97B4-182F104D0BDB}"/>
                </a:ext>
              </a:extLst>
            </p:cNvPr>
            <p:cNvSpPr/>
            <p:nvPr/>
          </p:nvSpPr>
          <p:spPr>
            <a:xfrm>
              <a:off x="8544912" y="4564061"/>
              <a:ext cx="980074" cy="5634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・・・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75AF39B-2030-434B-AC70-8826C5FEE72E}"/>
                </a:ext>
              </a:extLst>
            </p:cNvPr>
            <p:cNvCxnSpPr>
              <a:cxnSpLocks/>
            </p:cNvCxnSpPr>
            <p:nvPr/>
          </p:nvCxnSpPr>
          <p:spPr>
            <a:xfrm>
              <a:off x="8485631" y="4308154"/>
              <a:ext cx="0" cy="1249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8F5EAFF4-3634-8846-8C3D-6B35FE7480D3}"/>
                </a:ext>
              </a:extLst>
            </p:cNvPr>
            <p:cNvCxnSpPr>
              <a:cxnSpLocks/>
            </p:cNvCxnSpPr>
            <p:nvPr/>
          </p:nvCxnSpPr>
          <p:spPr>
            <a:xfrm>
              <a:off x="7895446" y="4433078"/>
              <a:ext cx="113950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41D5420E-06B0-3A44-B913-A97A38DF1185}"/>
                </a:ext>
              </a:extLst>
            </p:cNvPr>
            <p:cNvCxnSpPr>
              <a:cxnSpLocks/>
              <a:endCxn id="53" idx="0"/>
            </p:cNvCxnSpPr>
            <p:nvPr/>
          </p:nvCxnSpPr>
          <p:spPr>
            <a:xfrm>
              <a:off x="9034949" y="4433078"/>
              <a:ext cx="0" cy="1309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B96B810F-7477-404A-B9DB-1C3231E195D4}"/>
                </a:ext>
              </a:extLst>
            </p:cNvPr>
            <p:cNvCxnSpPr>
              <a:cxnSpLocks/>
              <a:endCxn id="52" idx="0"/>
            </p:cNvCxnSpPr>
            <p:nvPr/>
          </p:nvCxnSpPr>
          <p:spPr>
            <a:xfrm>
              <a:off x="7895446" y="4433078"/>
              <a:ext cx="0" cy="12238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97016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51354-1774-E140-B909-38E08647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P" dirty="0"/>
              <a:t>実行計画</a:t>
            </a:r>
            <a:r>
              <a:rPr lang="ja-JP" altLang="en-US"/>
              <a:t>　</a:t>
            </a:r>
            <a:r>
              <a:rPr lang="en-US" dirty="0"/>
              <a:t>–</a:t>
            </a:r>
            <a:r>
              <a:rPr lang="en-US" dirty="0" err="1"/>
              <a:t>リスクと予防対策</a:t>
            </a:r>
            <a:r>
              <a:rPr lang="en-US" dirty="0"/>
              <a:t>-</a:t>
            </a:r>
            <a:endParaRPr lang="en-JP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F039F-EA35-1747-BE70-787CB2DF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kaizen penguin sample, Inc. 2021</a:t>
            </a:r>
            <a:endParaRPr lang="en-JP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DE4C98-95A3-5F45-A71C-AACF4055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pPr/>
              <a:t>14</a:t>
            </a:fld>
            <a:endParaRPr lang="en-JP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33AA3B-E8DC-9946-8BF3-037AE06B0A7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JP" dirty="0"/>
              <a:t>プロジェクト進行中に生じうるリスクは以下の通りです。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B3B6950-699B-0A4B-A35E-4783FA302F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521082"/>
              </p:ext>
            </p:extLst>
          </p:nvPr>
        </p:nvGraphicFramePr>
        <p:xfrm>
          <a:off x="838201" y="3084132"/>
          <a:ext cx="10475488" cy="258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686">
                  <a:extLst>
                    <a:ext uri="{9D8B030D-6E8A-4147-A177-3AD203B41FA5}">
                      <a16:colId xmlns:a16="http://schemas.microsoft.com/office/drawing/2014/main" val="3252470994"/>
                    </a:ext>
                  </a:extLst>
                </a:gridCol>
                <a:gridCol w="1204623">
                  <a:extLst>
                    <a:ext uri="{9D8B030D-6E8A-4147-A177-3AD203B41FA5}">
                      <a16:colId xmlns:a16="http://schemas.microsoft.com/office/drawing/2014/main" val="3247343282"/>
                    </a:ext>
                  </a:extLst>
                </a:gridCol>
                <a:gridCol w="2222690">
                  <a:extLst>
                    <a:ext uri="{9D8B030D-6E8A-4147-A177-3AD203B41FA5}">
                      <a16:colId xmlns:a16="http://schemas.microsoft.com/office/drawing/2014/main" val="2841382678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3689595424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1332054"/>
                    </a:ext>
                  </a:extLst>
                </a:gridCol>
                <a:gridCol w="4043093">
                  <a:extLst>
                    <a:ext uri="{9D8B030D-6E8A-4147-A177-3AD203B41FA5}">
                      <a16:colId xmlns:a16="http://schemas.microsoft.com/office/drawing/2014/main" val="1043678143"/>
                    </a:ext>
                  </a:extLst>
                </a:gridCol>
                <a:gridCol w="730096">
                  <a:extLst>
                    <a:ext uri="{9D8B030D-6E8A-4147-A177-3AD203B41FA5}">
                      <a16:colId xmlns:a16="http://schemas.microsoft.com/office/drawing/2014/main" val="41143548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リスク区分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項目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影響度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発生確率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対策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387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スケジュール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業務整理の期限超過による全体スケジュールの遅れ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マイルストーンを設置。遅れが生じた場合の対応は以下</a:t>
                      </a:r>
                    </a:p>
                    <a:p>
                      <a:r>
                        <a:rPr lang="ja-JP" altLang="en-US" sz="1400" b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  <a:p>
                      <a:r>
                        <a:rPr lang="ja-JP" altLang="en-US" sz="1400" b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  <a:endParaRPr lang="en-JP" sz="14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4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901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品質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4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4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400" b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664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コスト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400" b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4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4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810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400" b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4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4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453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400" b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4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4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02667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26364CB-B48C-914F-81EC-8740202169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335390"/>
              </p:ext>
            </p:extLst>
          </p:nvPr>
        </p:nvGraphicFramePr>
        <p:xfrm>
          <a:off x="6827520" y="1378782"/>
          <a:ext cx="2164080" cy="1508760"/>
        </p:xfrm>
        <a:graphic>
          <a:graphicData uri="http://schemas.openxmlformats.org/drawingml/2006/table">
            <a:tbl>
              <a:tblPr/>
              <a:tblGrid>
                <a:gridCol w="1593850">
                  <a:extLst>
                    <a:ext uri="{9D8B030D-6E8A-4147-A177-3AD203B41FA5}">
                      <a16:colId xmlns:a16="http://schemas.microsoft.com/office/drawing/2014/main" val="3278647237"/>
                    </a:ext>
                  </a:extLst>
                </a:gridCol>
                <a:gridCol w="570230">
                  <a:extLst>
                    <a:ext uri="{9D8B030D-6E8A-4147-A177-3AD203B41FA5}">
                      <a16:colId xmlns:a16="http://schemas.microsoft.com/office/drawing/2014/main" val="3951535552"/>
                    </a:ext>
                  </a:extLst>
                </a:gridCol>
              </a:tblGrid>
              <a:tr h="199424">
                <a:tc>
                  <a:txBody>
                    <a:bodyPr/>
                    <a:lstStyle/>
                    <a:p>
                      <a:r>
                        <a:rPr lang="ja-JP" altLang="en-US" sz="1050"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発生確率のレベル </a:t>
                      </a:r>
                      <a:endParaRPr lang="ja-JP" altLang="en-US" sz="1100"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尺度 </a:t>
                      </a:r>
                      <a:endParaRPr lang="ja-JP" altLang="en-US" sz="1100"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650578"/>
                  </a:ext>
                </a:extLst>
              </a:tr>
              <a:tr h="199424">
                <a:tc>
                  <a:txBody>
                    <a:bodyPr/>
                    <a:lstStyle/>
                    <a:p>
                      <a:r>
                        <a:rPr lang="ja-JP" altLang="en-US" sz="1050"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確実に発生する </a:t>
                      </a:r>
                      <a:endParaRPr lang="ja-JP" altLang="en-US" sz="1100"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050"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5 </a:t>
                      </a:r>
                      <a:endParaRPr lang="en-JP" sz="1100"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1944"/>
                  </a:ext>
                </a:extLst>
              </a:tr>
              <a:tr h="199424">
                <a:tc>
                  <a:txBody>
                    <a:bodyPr/>
                    <a:lstStyle/>
                    <a:p>
                      <a:r>
                        <a:rPr lang="ja-JP" altLang="en-US" sz="1050"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発生する確率が高い </a:t>
                      </a:r>
                      <a:endParaRPr lang="ja-JP" altLang="en-US" sz="1100"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050"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4 </a:t>
                      </a:r>
                      <a:endParaRPr lang="en-JP" sz="1100"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843761"/>
                  </a:ext>
                </a:extLst>
              </a:tr>
              <a:tr h="199424">
                <a:tc>
                  <a:txBody>
                    <a:bodyPr/>
                    <a:lstStyle/>
                    <a:p>
                      <a:r>
                        <a:rPr lang="ja-JP" altLang="en-US" sz="1050"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わからない </a:t>
                      </a:r>
                      <a:endParaRPr lang="ja-JP" altLang="en-US" sz="1100"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050" dirty="0"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3 </a:t>
                      </a:r>
                      <a:endParaRPr lang="en-JP" sz="1100" dirty="0"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695033"/>
                  </a:ext>
                </a:extLst>
              </a:tr>
              <a:tr h="199424">
                <a:tc>
                  <a:txBody>
                    <a:bodyPr/>
                    <a:lstStyle/>
                    <a:p>
                      <a:r>
                        <a:rPr lang="ja-JP" altLang="en-US" sz="1050"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稀に発生する </a:t>
                      </a:r>
                      <a:endParaRPr lang="ja-JP" altLang="en-US" sz="1100"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050"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2 </a:t>
                      </a:r>
                      <a:endParaRPr lang="en-JP" sz="1100"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531497"/>
                  </a:ext>
                </a:extLst>
              </a:tr>
              <a:tr h="199424">
                <a:tc>
                  <a:txBody>
                    <a:bodyPr/>
                    <a:lstStyle/>
                    <a:p>
                      <a:r>
                        <a:rPr lang="ja-JP" altLang="en-US" sz="1050"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非常に稀に発生する </a:t>
                      </a:r>
                      <a:endParaRPr lang="ja-JP" altLang="en-US" sz="1100"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050" dirty="0"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1 </a:t>
                      </a:r>
                      <a:endParaRPr lang="en-JP" sz="1100" dirty="0"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1760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8FE1B2F-9427-104D-855D-23D0C32F67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41908"/>
              </p:ext>
            </p:extLst>
          </p:nvPr>
        </p:nvGraphicFramePr>
        <p:xfrm>
          <a:off x="9189720" y="1378782"/>
          <a:ext cx="2164080" cy="1508760"/>
        </p:xfrm>
        <a:graphic>
          <a:graphicData uri="http://schemas.openxmlformats.org/drawingml/2006/table">
            <a:tbl>
              <a:tblPr/>
              <a:tblGrid>
                <a:gridCol w="1593850">
                  <a:extLst>
                    <a:ext uri="{9D8B030D-6E8A-4147-A177-3AD203B41FA5}">
                      <a16:colId xmlns:a16="http://schemas.microsoft.com/office/drawing/2014/main" val="3278647237"/>
                    </a:ext>
                  </a:extLst>
                </a:gridCol>
                <a:gridCol w="570230">
                  <a:extLst>
                    <a:ext uri="{9D8B030D-6E8A-4147-A177-3AD203B41FA5}">
                      <a16:colId xmlns:a16="http://schemas.microsoft.com/office/drawing/2014/main" val="3951535552"/>
                    </a:ext>
                  </a:extLst>
                </a:gridCol>
              </a:tblGrid>
              <a:tr h="199424">
                <a:tc>
                  <a:txBody>
                    <a:bodyPr/>
                    <a:lstStyle/>
                    <a:p>
                      <a:r>
                        <a:rPr lang="ja-JP" altLang="en-US" sz="1050"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影響度のレベル </a:t>
                      </a:r>
                      <a:endParaRPr lang="ja-JP" altLang="en-US" sz="1100"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尺度 </a:t>
                      </a:r>
                      <a:endParaRPr lang="ja-JP" altLang="en-US" sz="1100"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650578"/>
                  </a:ext>
                </a:extLst>
              </a:tr>
              <a:tr h="199424">
                <a:tc>
                  <a:txBody>
                    <a:bodyPr/>
                    <a:lstStyle/>
                    <a:p>
                      <a:r>
                        <a:rPr lang="ja-JP" altLang="en-US" sz="1050"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クライアントに影響する</a:t>
                      </a:r>
                      <a:endParaRPr lang="ja-JP" altLang="en-US" sz="1100"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050"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5 </a:t>
                      </a:r>
                      <a:endParaRPr lang="en-JP" sz="1100"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1944"/>
                  </a:ext>
                </a:extLst>
              </a:tr>
              <a:tr h="199424">
                <a:tc>
                  <a:txBody>
                    <a:bodyPr/>
                    <a:lstStyle/>
                    <a:p>
                      <a:r>
                        <a:rPr lang="ja-JP" altLang="en-US" sz="1050"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全社の業務に・・・</a:t>
                      </a:r>
                      <a:endParaRPr lang="ja-JP" altLang="en-US" sz="1100"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050"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4 </a:t>
                      </a:r>
                      <a:endParaRPr lang="en-JP" sz="1100"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843761"/>
                  </a:ext>
                </a:extLst>
              </a:tr>
              <a:tr h="199424">
                <a:tc>
                  <a:txBody>
                    <a:bodyPr/>
                    <a:lstStyle/>
                    <a:p>
                      <a:r>
                        <a:rPr lang="ja-JP" altLang="en-US" sz="1050"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  <a:endParaRPr lang="ja-JP" altLang="en-US" sz="1100"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050" dirty="0"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3 </a:t>
                      </a:r>
                      <a:endParaRPr lang="en-JP" sz="1100" dirty="0"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695033"/>
                  </a:ext>
                </a:extLst>
              </a:tr>
              <a:tr h="199424">
                <a:tc>
                  <a:txBody>
                    <a:bodyPr/>
                    <a:lstStyle/>
                    <a:p>
                      <a:r>
                        <a:rPr lang="ja-JP" altLang="en-US" sz="1050"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  <a:endParaRPr lang="ja-JP" altLang="en-US" sz="1100"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050"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2 </a:t>
                      </a:r>
                      <a:endParaRPr lang="en-JP" sz="1100"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531497"/>
                  </a:ext>
                </a:extLst>
              </a:tr>
              <a:tr h="199424">
                <a:tc>
                  <a:txBody>
                    <a:bodyPr/>
                    <a:lstStyle/>
                    <a:p>
                      <a:r>
                        <a:rPr lang="ja-JP" altLang="en-US" sz="1050"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 </a:t>
                      </a:r>
                      <a:endParaRPr lang="ja-JP" altLang="en-US" sz="1100"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050" dirty="0"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1 </a:t>
                      </a:r>
                      <a:endParaRPr lang="en-JP" sz="1100" dirty="0">
                        <a:effectLst/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17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21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51354-1774-E140-B909-38E08647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P" dirty="0"/>
              <a:t>実行計画</a:t>
            </a:r>
            <a:r>
              <a:rPr lang="ja-JP" altLang="en-US"/>
              <a:t>　</a:t>
            </a:r>
            <a:r>
              <a:rPr lang="en-US" dirty="0"/>
              <a:t>–</a:t>
            </a:r>
            <a:r>
              <a:rPr lang="en-US" dirty="0" err="1"/>
              <a:t>その他参考資料</a:t>
            </a:r>
            <a:r>
              <a:rPr lang="en-US" dirty="0"/>
              <a:t>-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479A2-8122-A945-849B-12F0A8E2B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JP" sz="1800" dirty="0"/>
              <a:t>同様の取り組みを行なった企業様の事例</a:t>
            </a:r>
          </a:p>
          <a:p>
            <a:pPr marL="971550" lvl="1" indent="-285750"/>
            <a:r>
              <a:rPr lang="en-JP" sz="1600" b="1" u="sng" dirty="0">
                <a:solidFill>
                  <a:schemeClr val="accent1"/>
                </a:solidFill>
                <a:hlinkClick r:id="rId2"/>
              </a:rPr>
              <a:t>https://~~~</a:t>
            </a:r>
            <a:endParaRPr lang="en-JP" sz="1600" b="1" u="sng" dirty="0">
              <a:solidFill>
                <a:schemeClr val="accent1"/>
              </a:solidFill>
            </a:endParaRPr>
          </a:p>
          <a:p>
            <a:pPr marL="971550" lvl="1" indent="-285750"/>
            <a:r>
              <a:rPr lang="en-JP" sz="1600" dirty="0"/>
              <a:t>・・・</a:t>
            </a:r>
          </a:p>
          <a:p>
            <a:pPr marL="971550" lvl="1" indent="-285750"/>
            <a:r>
              <a:rPr lang="en-JP" sz="1600" dirty="0"/>
              <a:t>・・・</a:t>
            </a:r>
          </a:p>
          <a:p>
            <a:pPr marL="971550" lvl="1" indent="-285750"/>
            <a:r>
              <a:rPr lang="en-JP" sz="1600" dirty="0"/>
              <a:t>・・・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F039F-EA35-1747-BE70-787CB2DF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kaizen penguin sample, Inc. 2021</a:t>
            </a:r>
            <a:endParaRPr lang="en-JP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DE4C98-95A3-5F45-A71C-AACF4055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pPr/>
              <a:t>15</a:t>
            </a:fld>
            <a:endParaRPr lang="en-JP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33AA3B-E8DC-9946-8BF3-037AE06B0A7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JP" dirty="0"/>
              <a:t>プロジェクト計画にあたっての参考資料は以下の通りです。</a:t>
            </a:r>
          </a:p>
        </p:txBody>
      </p:sp>
    </p:spTree>
    <p:extLst>
      <p:ext uri="{BB962C8B-B14F-4D97-AF65-F5344CB8AC3E}">
        <p14:creationId xmlns:p14="http://schemas.microsoft.com/office/powerpoint/2010/main" val="288666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33F21-9D6D-C649-A8D1-A95AE6A66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P" dirty="0"/>
              <a:t>はじめに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C1F97-B19E-1C44-B1C6-FCB4505B8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100" y="1719490"/>
            <a:ext cx="5257800" cy="4484913"/>
          </a:xfrm>
        </p:spPr>
        <p:txBody>
          <a:bodyPr>
            <a:normAutofit lnSpcReduction="10000"/>
          </a:bodyPr>
          <a:lstStyle/>
          <a:p>
            <a:r>
              <a:rPr lang="en-JP" sz="1600" dirty="0"/>
              <a:t>【 目次 】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1600"/>
              <a:t>問題提起・・・・・・・・・・・・・・・・・・・・・・・・・・・・・・・・</a:t>
            </a:r>
            <a:r>
              <a:rPr lang="en-US" altLang="ja-JP" sz="1600" dirty="0"/>
              <a:t>3</a:t>
            </a:r>
            <a:endParaRPr lang="en-JP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JP" sz="1600" dirty="0"/>
              <a:t>プロジェクトテーマについて</a:t>
            </a:r>
            <a:r>
              <a:rPr lang="ja-JP" altLang="en-US" sz="1600"/>
              <a:t> ・・・・・・・・・・・・・・・・・・・・</a:t>
            </a:r>
            <a:r>
              <a:rPr lang="en-US" altLang="ja-JP" sz="1600" dirty="0"/>
              <a:t>4</a:t>
            </a:r>
            <a:endParaRPr lang="en-JP" sz="1600" dirty="0"/>
          </a:p>
          <a:p>
            <a:pPr marL="1028700" lvl="1" indent="-342900"/>
            <a:r>
              <a:rPr lang="en-JP" sz="1100" dirty="0"/>
              <a:t>目的</a:t>
            </a:r>
          </a:p>
          <a:p>
            <a:pPr marL="1028700" lvl="1" indent="-342900"/>
            <a:r>
              <a:rPr lang="en-JP" sz="1100" dirty="0"/>
              <a:t>達成指標</a:t>
            </a:r>
          </a:p>
          <a:p>
            <a:pPr marL="1028700" lvl="1" indent="-342900"/>
            <a:r>
              <a:rPr lang="en-JP" sz="1100" dirty="0"/>
              <a:t>対象範囲</a:t>
            </a:r>
          </a:p>
          <a:p>
            <a:pPr marL="1028700" lvl="1" indent="-342900"/>
            <a:r>
              <a:rPr lang="en-JP" sz="1100" dirty="0"/>
              <a:t>前提制約条件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1600"/>
              <a:t>納品業務に関する現状報告・・・・・・・・・・・・・・・・・</a:t>
            </a:r>
            <a:r>
              <a:rPr lang="en-US" altLang="ja-JP" sz="1600" dirty="0"/>
              <a:t>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1600"/>
              <a:t>プロジェクト概要・・・・・・・・・・・・・・・・・・・・・・・・・・・</a:t>
            </a:r>
            <a:r>
              <a:rPr lang="en-US" altLang="ja-JP" sz="1600" dirty="0"/>
              <a:t>7</a:t>
            </a:r>
          </a:p>
          <a:p>
            <a:pPr marL="1028700" lvl="1" indent="-342900"/>
            <a:r>
              <a:rPr lang="en-JP" sz="1200" dirty="0"/>
              <a:t>概要</a:t>
            </a:r>
          </a:p>
          <a:p>
            <a:pPr marL="1028700" lvl="1" indent="-342900"/>
            <a:r>
              <a:rPr lang="en-JP" sz="1200" dirty="0"/>
              <a:t>成果物</a:t>
            </a:r>
          </a:p>
          <a:p>
            <a:pPr marL="1028700" lvl="1" indent="-342900"/>
            <a:r>
              <a:rPr lang="en-JP" sz="1200" dirty="0"/>
              <a:t>プロジェクト予算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1600"/>
              <a:t>実行計画・・・・・・・・・・・・・・・・・・・・・・・・・・・・・・・</a:t>
            </a:r>
            <a:r>
              <a:rPr lang="en-US" altLang="ja-JP" sz="1600" dirty="0"/>
              <a:t>10</a:t>
            </a:r>
          </a:p>
          <a:p>
            <a:pPr marL="1028700" lvl="1" indent="-342900"/>
            <a:r>
              <a:rPr lang="ja-JP" altLang="en-US" sz="1200"/>
              <a:t>タスクの概要と担当</a:t>
            </a:r>
            <a:endParaRPr lang="en-US" altLang="ja-JP" sz="1200" dirty="0"/>
          </a:p>
          <a:p>
            <a:pPr marL="1028700" lvl="1" indent="-342900"/>
            <a:r>
              <a:rPr lang="ja-JP" altLang="en-US" sz="1200"/>
              <a:t>全体スケジュール</a:t>
            </a:r>
            <a:endParaRPr lang="en-US" altLang="ja-JP" sz="1200" dirty="0"/>
          </a:p>
          <a:p>
            <a:pPr marL="1028700" lvl="1" indent="-342900"/>
            <a:r>
              <a:rPr lang="ja-JP" altLang="en-US" sz="1200"/>
              <a:t>組織体制・役割分担</a:t>
            </a:r>
            <a:endParaRPr lang="en-US" altLang="ja-JP" sz="1200" dirty="0"/>
          </a:p>
          <a:p>
            <a:pPr marL="1028700" lvl="1" indent="-342900"/>
            <a:r>
              <a:rPr lang="ja-JP" altLang="en-US" sz="1200"/>
              <a:t>リスクと予防対策</a:t>
            </a:r>
            <a:endParaRPr lang="en-US" altLang="ja-JP" sz="1600" dirty="0"/>
          </a:p>
          <a:p>
            <a:pPr marL="1028700" lvl="1" indent="-342900"/>
            <a:r>
              <a:rPr lang="ja-JP" altLang="en-US" sz="1200"/>
              <a:t>その他参考資料</a:t>
            </a:r>
            <a:endParaRPr lang="en-JP" altLang="ja-JP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6E6BB1-B430-CB49-BD4A-42A37369C06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1219308"/>
            <a:ext cx="10515600" cy="348236"/>
          </a:xfrm>
        </p:spPr>
        <p:txBody>
          <a:bodyPr>
            <a:normAutofit/>
          </a:bodyPr>
          <a:lstStyle/>
          <a:p>
            <a:r>
              <a:rPr lang="en-JP" dirty="0"/>
              <a:t>本ドキュメントでは、納品業務改善プロジェクトに関する計画について記載しています。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4FA75-8607-7346-A690-BB67A963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kaizen penguin sample, Inc. 2021</a:t>
            </a:r>
            <a:endParaRPr lang="en-JP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8E411-0AD2-4E4F-84B2-FE198E55B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pPr/>
              <a:t>2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722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82C1A-70A5-3941-9435-7DE8CF685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P" dirty="0"/>
              <a:t>問題提起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29B7B-FD21-2F4E-8B8C-937652D9B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800"/>
              <a:t>現在当社で提供しているプロダクトについて、以下の問題が発生している</a:t>
            </a:r>
            <a:endParaRPr lang="en-US" altLang="ja-JP" sz="1800" dirty="0"/>
          </a:p>
          <a:p>
            <a:pPr marL="971550" lvl="1" indent="-285750"/>
            <a:r>
              <a:rPr lang="ja-JP" altLang="en-US" sz="1800"/>
              <a:t>プロダクトの納期遅れが毎月発生しており、お客様からご指摘をいただいている</a:t>
            </a:r>
            <a:endParaRPr lang="en-US" altLang="ja-JP" sz="1800" dirty="0"/>
          </a:p>
          <a:p>
            <a:pPr marL="971550" lvl="1" indent="-285750"/>
            <a:r>
              <a:rPr lang="ja-JP" altLang="en-US" sz="1800"/>
              <a:t>・・・・・・</a:t>
            </a:r>
            <a:endParaRPr lang="en-US" altLang="ja-JP" sz="1800" dirty="0"/>
          </a:p>
          <a:p>
            <a:pPr marL="971550" lvl="1" indent="-285750"/>
            <a:r>
              <a:rPr lang="ja-JP" altLang="en-US" sz="1800"/>
              <a:t>・・・</a:t>
            </a:r>
            <a:endParaRPr lang="en-US" altLang="ja-JP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800"/>
              <a:t>また、当社プロダクトの市場環境においては以下の変化が生じている</a:t>
            </a:r>
            <a:endParaRPr lang="en-US" altLang="ja-JP" sz="1800" dirty="0"/>
          </a:p>
          <a:p>
            <a:pPr marL="971550" lvl="1" indent="-285750"/>
            <a:r>
              <a:rPr lang="ja-JP" altLang="en-US" sz="1800"/>
              <a:t>競合サービス</a:t>
            </a:r>
            <a:r>
              <a:rPr lang="en-US" altLang="ja-JP" sz="1800" dirty="0"/>
              <a:t>A</a:t>
            </a:r>
            <a:r>
              <a:rPr lang="ja-JP" altLang="en-US" sz="1800"/>
              <a:t>が台頭し、市場シェアが縮小傾向にある</a:t>
            </a:r>
            <a:endParaRPr lang="en-US" altLang="ja-JP" sz="1800" dirty="0"/>
          </a:p>
          <a:p>
            <a:pPr marL="971550" lvl="1" indent="-285750"/>
            <a:r>
              <a:rPr lang="ja-JP" altLang="en-US" sz="1800"/>
              <a:t>・・・・・・</a:t>
            </a:r>
            <a:endParaRPr lang="en-US" altLang="ja-JP" sz="1800" dirty="0"/>
          </a:p>
          <a:p>
            <a:pPr marL="971550" lvl="1" indent="-285750"/>
            <a:r>
              <a:rPr lang="ja-JP" altLang="en-US" sz="1800"/>
              <a:t>・・・</a:t>
            </a:r>
            <a:endParaRPr lang="en-US" altLang="ja-JP" sz="1800" dirty="0"/>
          </a:p>
          <a:p>
            <a:pPr marL="971550" lvl="1" indent="-285750"/>
            <a:endParaRPr lang="en-US" altLang="ja-JP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800"/>
              <a:t>したがって、納品業務オペレーションの変更を行い、ミスや遅れの発生を防ぎ業務品質の安定をもたらすことで、</a:t>
            </a:r>
            <a:endParaRPr lang="en-US" altLang="ja-JP" sz="1800" dirty="0"/>
          </a:p>
          <a:p>
            <a:r>
              <a:rPr lang="ja-JP" altLang="en-US" sz="1800"/>
              <a:t>　</a:t>
            </a:r>
            <a:r>
              <a:rPr lang="en-US" altLang="ja-JP" sz="1800" dirty="0"/>
              <a:t> </a:t>
            </a:r>
            <a:r>
              <a:rPr lang="ja-JP" altLang="en-US" sz="1800"/>
              <a:t>当社プロダクト納品フローの業務効率化を図る</a:t>
            </a:r>
            <a:endParaRPr lang="en-US" altLang="ja-JP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45FDBC-CD6E-4747-A6AC-407585560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kaizen penguin sample, Inc. 2021</a:t>
            </a:r>
            <a:endParaRPr lang="en-JP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D0E4D6-1D86-DE45-906C-A9D944C41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pPr/>
              <a:t>3</a:t>
            </a:fld>
            <a:endParaRPr lang="en-JP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19BF9C-28A0-CB44-95AE-C25A783EB015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JP" dirty="0"/>
              <a:t>本プロジェクトの設置背景は以下の通りです。</a:t>
            </a:r>
          </a:p>
        </p:txBody>
      </p:sp>
    </p:spTree>
    <p:extLst>
      <p:ext uri="{BB962C8B-B14F-4D97-AF65-F5344CB8AC3E}">
        <p14:creationId xmlns:p14="http://schemas.microsoft.com/office/powerpoint/2010/main" val="631635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82C1A-70A5-3941-9435-7DE8CF685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P" dirty="0"/>
              <a:t>プロジェクトテーマについて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45FDBC-CD6E-4747-A6AC-407585560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kaizen penguin sample, Inc. 2021</a:t>
            </a:r>
            <a:endParaRPr lang="en-JP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D0E4D6-1D86-DE45-906C-A9D944C41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pPr/>
              <a:t>4</a:t>
            </a:fld>
            <a:endParaRPr lang="en-JP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19BF9C-28A0-CB44-95AE-C25A783EB015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JP" dirty="0"/>
              <a:t>本プロジェクトのテーマ概要は以下の通りです。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13D5F3E-D878-454D-B930-F56991C1B386}"/>
              </a:ext>
            </a:extLst>
          </p:cNvPr>
          <p:cNvGrpSpPr/>
          <p:nvPr/>
        </p:nvGrpSpPr>
        <p:grpSpPr>
          <a:xfrm>
            <a:off x="1066356" y="1906526"/>
            <a:ext cx="10059288" cy="3655272"/>
            <a:chOff x="1066356" y="1812139"/>
            <a:chExt cx="10059288" cy="365527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C457F71-C20E-B949-8801-5DF7095C6B1A}"/>
                </a:ext>
              </a:extLst>
            </p:cNvPr>
            <p:cNvSpPr/>
            <p:nvPr/>
          </p:nvSpPr>
          <p:spPr>
            <a:xfrm>
              <a:off x="1066356" y="2606689"/>
              <a:ext cx="1831080" cy="6558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目的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DC99998-6AC0-E34F-B506-0040469F45B7}"/>
                </a:ext>
              </a:extLst>
            </p:cNvPr>
            <p:cNvSpPr/>
            <p:nvPr/>
          </p:nvSpPr>
          <p:spPr>
            <a:xfrm>
              <a:off x="1066356" y="3401238"/>
              <a:ext cx="1831080" cy="20661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達成指標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AC2DF1-329C-F144-80AD-F7FEA404CEB7}"/>
                </a:ext>
              </a:extLst>
            </p:cNvPr>
            <p:cNvSpPr/>
            <p:nvPr/>
          </p:nvSpPr>
          <p:spPr>
            <a:xfrm>
              <a:off x="3016487" y="2606689"/>
              <a:ext cx="8109157" cy="655851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業務オペレーションの改善による、当社プロダクトの納品ミス・遅れの削減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4A08935-F600-AF4E-9D61-77497955FEFA}"/>
                </a:ext>
              </a:extLst>
            </p:cNvPr>
            <p:cNvSpPr/>
            <p:nvPr/>
          </p:nvSpPr>
          <p:spPr>
            <a:xfrm>
              <a:off x="3016487" y="3401238"/>
              <a:ext cx="8109157" cy="2066173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Quality</a:t>
              </a:r>
              <a:endParaRPr lang="en-US" sz="1600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全プロダクトの納品ミス・遅れの発生数</a:t>
              </a:r>
              <a:r>
                <a:rPr lang="ja-JP" altLang="en-US" sz="160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　</a:t>
              </a:r>
              <a:r>
                <a:rPr lang="en-US" altLang="ja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0</a:t>
              </a:r>
              <a:r>
                <a:rPr lang="ja-JP" altLang="en-US" sz="160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件</a:t>
              </a:r>
              <a:endParaRPr lang="en-US" altLang="ja-JP" sz="1600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ja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Cost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ja-JP" altLang="en-US" sz="160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・・・</a:t>
              </a:r>
              <a:endParaRPr lang="en-US" altLang="ja-JP" sz="1600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ja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Delivery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ja-JP" altLang="en-US" sz="160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・・・</a:t>
              </a:r>
              <a:endParaRPr lang="en-US" altLang="ja-JP" sz="1600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86A5EDE-BF53-7346-96AE-F972FA7931FB}"/>
                </a:ext>
              </a:extLst>
            </p:cNvPr>
            <p:cNvSpPr/>
            <p:nvPr/>
          </p:nvSpPr>
          <p:spPr>
            <a:xfrm>
              <a:off x="1066356" y="1812139"/>
              <a:ext cx="1831080" cy="6558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テーマ</a:t>
              </a:r>
              <a:endParaRPr lang="en-JP" sz="1600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86556FE-C451-3843-9280-7BF1C3D5E3B6}"/>
                </a:ext>
              </a:extLst>
            </p:cNvPr>
            <p:cNvSpPr/>
            <p:nvPr/>
          </p:nvSpPr>
          <p:spPr>
            <a:xfrm>
              <a:off x="3016487" y="1812139"/>
              <a:ext cx="8109157" cy="655851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納品業務オペレーション改善プロジェクト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925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82C1A-70A5-3941-9435-7DE8CF685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P" dirty="0"/>
              <a:t>プロジェクトテーマについて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45FDBC-CD6E-4747-A6AC-407585560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kaizen penguin sample, Inc. 2021</a:t>
            </a:r>
            <a:endParaRPr lang="en-JP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D0E4D6-1D86-DE45-906C-A9D944C41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pPr/>
              <a:t>5</a:t>
            </a:fld>
            <a:endParaRPr lang="en-JP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19BF9C-28A0-CB44-95AE-C25A783EB015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JP" dirty="0"/>
              <a:t>本プロジェクトのテーマ概要は以下の通りです。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7B38E8-A9C2-D04C-BC60-F55FFF4FF194}"/>
              </a:ext>
            </a:extLst>
          </p:cNvPr>
          <p:cNvSpPr/>
          <p:nvPr/>
        </p:nvSpPr>
        <p:spPr>
          <a:xfrm>
            <a:off x="1396287" y="1677419"/>
            <a:ext cx="1831080" cy="24720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1600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対象範囲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BF751-0037-E047-AE09-9874B9C38B15}"/>
              </a:ext>
            </a:extLst>
          </p:cNvPr>
          <p:cNvSpPr/>
          <p:nvPr/>
        </p:nvSpPr>
        <p:spPr>
          <a:xfrm>
            <a:off x="1396287" y="4283978"/>
            <a:ext cx="1831080" cy="18880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1600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前提・制約条件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716CDA-1520-114B-9153-AD46AAE78DC0}"/>
              </a:ext>
            </a:extLst>
          </p:cNvPr>
          <p:cNvSpPr/>
          <p:nvPr/>
        </p:nvSpPr>
        <p:spPr>
          <a:xfrm>
            <a:off x="3346419" y="1677419"/>
            <a:ext cx="7172542" cy="24720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JP" sz="1600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プロダクト納品フローの関連部署・チーム</a:t>
            </a:r>
          </a:p>
          <a:p>
            <a:endParaRPr lang="en-JP" sz="1600" dirty="0">
              <a:solidFill>
                <a:schemeClr val="tx1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endParaRPr lang="en-JP" sz="1600" dirty="0">
              <a:solidFill>
                <a:schemeClr val="tx1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endParaRPr lang="en-JP" sz="1600" dirty="0">
              <a:solidFill>
                <a:schemeClr val="tx1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endParaRPr lang="en-JP" sz="1600" dirty="0">
              <a:solidFill>
                <a:schemeClr val="tx1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endParaRPr lang="en-JP" sz="1600" dirty="0">
              <a:solidFill>
                <a:schemeClr val="tx1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endParaRPr lang="en-JP" sz="1600" dirty="0">
              <a:solidFill>
                <a:schemeClr val="tx1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endParaRPr lang="en-JP" sz="1600" dirty="0">
              <a:solidFill>
                <a:schemeClr val="tx1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endParaRPr lang="en-JP" sz="1600" dirty="0">
              <a:solidFill>
                <a:schemeClr val="tx1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32389E-30EB-824F-AB86-9DC6F37644D1}"/>
              </a:ext>
            </a:extLst>
          </p:cNvPr>
          <p:cNvSpPr/>
          <p:nvPr/>
        </p:nvSpPr>
        <p:spPr>
          <a:xfrm>
            <a:off x="3346418" y="4283978"/>
            <a:ext cx="7172543" cy="188801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JP" sz="1600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クライアント様に関わる業務フロー（契約締結・情報共有等）の変更は行わない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JP" sz="1600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法務上、業務品質チェックリストの確認フローの変更・簡略化は不可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JP" sz="1600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コミュニケーションについて・・・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JP" sz="1600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本プロジェクトのオーナーについて・・・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JP" sz="1600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・・・・・・・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JP" sz="1600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・・・・・・・</a:t>
            </a:r>
          </a:p>
        </p:txBody>
      </p:sp>
      <p:graphicFrame>
        <p:nvGraphicFramePr>
          <p:cNvPr id="3" name="Table 14">
            <a:extLst>
              <a:ext uri="{FF2B5EF4-FFF2-40B4-BE49-F238E27FC236}">
                <a16:creationId xmlns:a16="http://schemas.microsoft.com/office/drawing/2014/main" id="{3C4D965B-8653-3546-85D8-F858018DF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519425"/>
              </p:ext>
            </p:extLst>
          </p:nvPr>
        </p:nvGraphicFramePr>
        <p:xfrm>
          <a:off x="3657146" y="2177000"/>
          <a:ext cx="6551086" cy="178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567">
                  <a:extLst>
                    <a:ext uri="{9D8B030D-6E8A-4147-A177-3AD203B41FA5}">
                      <a16:colId xmlns:a16="http://schemas.microsoft.com/office/drawing/2014/main" val="3563022265"/>
                    </a:ext>
                  </a:extLst>
                </a:gridCol>
                <a:gridCol w="2221416">
                  <a:extLst>
                    <a:ext uri="{9D8B030D-6E8A-4147-A177-3AD203B41FA5}">
                      <a16:colId xmlns:a16="http://schemas.microsoft.com/office/drawing/2014/main" val="4288484072"/>
                    </a:ext>
                  </a:extLst>
                </a:gridCol>
                <a:gridCol w="4097103">
                  <a:extLst>
                    <a:ext uri="{9D8B030D-6E8A-4147-A177-3AD203B41FA5}">
                      <a16:colId xmlns:a16="http://schemas.microsoft.com/office/drawing/2014/main" val="620670603"/>
                    </a:ext>
                  </a:extLst>
                </a:gridCol>
              </a:tblGrid>
              <a:tr h="151107">
                <a:tc>
                  <a:txBody>
                    <a:bodyPr/>
                    <a:lstStyle/>
                    <a:p>
                      <a:endParaRPr lang="en-JP" sz="14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対象部署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対象業務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6926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第二営業部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CS担当チーム</a:t>
                      </a:r>
                      <a:endParaRPr lang="en-JP" sz="14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契約締結業務、事業部への情報伝達業務、・・・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470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経理部</a:t>
                      </a:r>
                      <a:r>
                        <a:rPr lang="ja-JP" altLang="en-US" sz="1400" b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 請求業務担当</a:t>
                      </a:r>
                      <a:endParaRPr lang="en-JP" sz="14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5814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0425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JP" sz="14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6689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379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7C464-9786-EA41-A0A7-DEEE9B009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P" dirty="0"/>
              <a:t>納品業務に関する現状報告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63CEBB-5AE9-D543-990A-8C2D54865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kaizen penguin sample, Inc. 2021</a:t>
            </a:r>
            <a:endParaRPr lang="en-JP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0D82F-13A5-854D-86AB-30D84A2EE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pPr/>
              <a:t>6</a:t>
            </a:fld>
            <a:endParaRPr lang="en-JP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5E6266-029D-FE4E-A0FD-E183A522AF3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1219307"/>
            <a:ext cx="10515600" cy="689123"/>
          </a:xfrm>
        </p:spPr>
        <p:txBody>
          <a:bodyPr>
            <a:normAutofit/>
          </a:bodyPr>
          <a:lstStyle/>
          <a:p>
            <a:r>
              <a:rPr lang="en-JP" dirty="0"/>
              <a:t>計画策定にあたり、プロダクトの納品に関する現在の状況について調査を行いました。現時点での主な運用フローと課題点は以下の通りです。</a:t>
            </a:r>
          </a:p>
        </p:txBody>
      </p:sp>
      <p:sp>
        <p:nvSpPr>
          <p:cNvPr id="19" name="Pentagon 18">
            <a:extLst>
              <a:ext uri="{FF2B5EF4-FFF2-40B4-BE49-F238E27FC236}">
                <a16:creationId xmlns:a16="http://schemas.microsoft.com/office/drawing/2014/main" id="{757DA996-B414-6C4B-A4B8-84589A2BAA96}"/>
              </a:ext>
            </a:extLst>
          </p:cNvPr>
          <p:cNvSpPr/>
          <p:nvPr/>
        </p:nvSpPr>
        <p:spPr>
          <a:xfrm>
            <a:off x="1017639" y="2395710"/>
            <a:ext cx="1622322" cy="11582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1400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クライアント</a:t>
            </a:r>
          </a:p>
          <a:p>
            <a:pPr algn="ctr"/>
            <a:r>
              <a:rPr lang="en-JP" sz="1400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契約</a:t>
            </a:r>
          </a:p>
        </p:txBody>
      </p:sp>
      <p:sp>
        <p:nvSpPr>
          <p:cNvPr id="20" name="Pentagon 19">
            <a:extLst>
              <a:ext uri="{FF2B5EF4-FFF2-40B4-BE49-F238E27FC236}">
                <a16:creationId xmlns:a16="http://schemas.microsoft.com/office/drawing/2014/main" id="{86562CE0-6189-9D41-8467-CE6541C91C4D}"/>
              </a:ext>
            </a:extLst>
          </p:cNvPr>
          <p:cNvSpPr/>
          <p:nvPr/>
        </p:nvSpPr>
        <p:spPr>
          <a:xfrm>
            <a:off x="2683224" y="2395710"/>
            <a:ext cx="1622322" cy="11582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1400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AをBへ</a:t>
            </a:r>
          </a:p>
        </p:txBody>
      </p:sp>
      <p:sp>
        <p:nvSpPr>
          <p:cNvPr id="21" name="Pentagon 20">
            <a:extLst>
              <a:ext uri="{FF2B5EF4-FFF2-40B4-BE49-F238E27FC236}">
                <a16:creationId xmlns:a16="http://schemas.microsoft.com/office/drawing/2014/main" id="{AA7F16DE-9196-CF4E-BBF2-2F22B35A78CE}"/>
              </a:ext>
            </a:extLst>
          </p:cNvPr>
          <p:cNvSpPr/>
          <p:nvPr/>
        </p:nvSpPr>
        <p:spPr>
          <a:xfrm>
            <a:off x="4348809" y="2395711"/>
            <a:ext cx="1622322" cy="523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1400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Cシステムに</a:t>
            </a:r>
          </a:p>
          <a:p>
            <a:pPr algn="ctr"/>
            <a:r>
              <a:rPr lang="en-JP" sz="1400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情報登録</a:t>
            </a:r>
          </a:p>
        </p:txBody>
      </p:sp>
      <p:sp>
        <p:nvSpPr>
          <p:cNvPr id="22" name="Pentagon 21">
            <a:extLst>
              <a:ext uri="{FF2B5EF4-FFF2-40B4-BE49-F238E27FC236}">
                <a16:creationId xmlns:a16="http://schemas.microsoft.com/office/drawing/2014/main" id="{D7EFF006-9EE3-604B-98F2-5CAE600CAC48}"/>
              </a:ext>
            </a:extLst>
          </p:cNvPr>
          <p:cNvSpPr/>
          <p:nvPr/>
        </p:nvSpPr>
        <p:spPr>
          <a:xfrm>
            <a:off x="6014394" y="2395711"/>
            <a:ext cx="1622322" cy="523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1400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Dを担当者へ</a:t>
            </a:r>
          </a:p>
        </p:txBody>
      </p:sp>
      <p:sp>
        <p:nvSpPr>
          <p:cNvPr id="23" name="Pentagon 22">
            <a:extLst>
              <a:ext uri="{FF2B5EF4-FFF2-40B4-BE49-F238E27FC236}">
                <a16:creationId xmlns:a16="http://schemas.microsoft.com/office/drawing/2014/main" id="{D8672EFB-F8F1-F844-B544-E280B85FAA7E}"/>
              </a:ext>
            </a:extLst>
          </p:cNvPr>
          <p:cNvSpPr/>
          <p:nvPr/>
        </p:nvSpPr>
        <p:spPr>
          <a:xfrm>
            <a:off x="7679979" y="2395711"/>
            <a:ext cx="1622322" cy="523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1400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・・・</a:t>
            </a:r>
          </a:p>
        </p:txBody>
      </p:sp>
      <p:sp>
        <p:nvSpPr>
          <p:cNvPr id="24" name="Pentagon 23">
            <a:extLst>
              <a:ext uri="{FF2B5EF4-FFF2-40B4-BE49-F238E27FC236}">
                <a16:creationId xmlns:a16="http://schemas.microsoft.com/office/drawing/2014/main" id="{EC4E2496-FD11-7443-A31E-9042CCCAC2DF}"/>
              </a:ext>
            </a:extLst>
          </p:cNvPr>
          <p:cNvSpPr/>
          <p:nvPr/>
        </p:nvSpPr>
        <p:spPr>
          <a:xfrm>
            <a:off x="9345563" y="2395711"/>
            <a:ext cx="1622322" cy="523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1400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・・・</a:t>
            </a:r>
          </a:p>
        </p:txBody>
      </p:sp>
      <p:sp>
        <p:nvSpPr>
          <p:cNvPr id="25" name="Content Placeholder 5">
            <a:extLst>
              <a:ext uri="{FF2B5EF4-FFF2-40B4-BE49-F238E27FC236}">
                <a16:creationId xmlns:a16="http://schemas.microsoft.com/office/drawing/2014/main" id="{72ECCC7D-26FC-0845-9D04-78B0F61C9882}"/>
              </a:ext>
            </a:extLst>
          </p:cNvPr>
          <p:cNvSpPr txBox="1">
            <a:spLocks/>
          </p:cNvSpPr>
          <p:nvPr/>
        </p:nvSpPr>
        <p:spPr>
          <a:xfrm>
            <a:off x="838200" y="1969507"/>
            <a:ext cx="10515600" cy="365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JP" dirty="0"/>
              <a:t>【 現状の運用フロー 】</a:t>
            </a:r>
          </a:p>
        </p:txBody>
      </p:sp>
      <p:sp>
        <p:nvSpPr>
          <p:cNvPr id="26" name="Content Placeholder 5">
            <a:extLst>
              <a:ext uri="{FF2B5EF4-FFF2-40B4-BE49-F238E27FC236}">
                <a16:creationId xmlns:a16="http://schemas.microsoft.com/office/drawing/2014/main" id="{8FA8DF15-5507-F645-8E2E-15FB7161C108}"/>
              </a:ext>
            </a:extLst>
          </p:cNvPr>
          <p:cNvSpPr txBox="1">
            <a:spLocks/>
          </p:cNvSpPr>
          <p:nvPr/>
        </p:nvSpPr>
        <p:spPr>
          <a:xfrm>
            <a:off x="838200" y="4041270"/>
            <a:ext cx="10515600" cy="365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JP" dirty="0"/>
              <a:t>【 主な課題点 】</a:t>
            </a:r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id="{E8957D3F-E88D-9F4A-A9EA-C6E52251AC79}"/>
              </a:ext>
            </a:extLst>
          </p:cNvPr>
          <p:cNvSpPr/>
          <p:nvPr/>
        </p:nvSpPr>
        <p:spPr>
          <a:xfrm>
            <a:off x="4348809" y="3029600"/>
            <a:ext cx="1622322" cy="523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1400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Eへ連絡</a:t>
            </a:r>
          </a:p>
        </p:txBody>
      </p:sp>
      <p:sp>
        <p:nvSpPr>
          <p:cNvPr id="28" name="Pentagon 27">
            <a:extLst>
              <a:ext uri="{FF2B5EF4-FFF2-40B4-BE49-F238E27FC236}">
                <a16:creationId xmlns:a16="http://schemas.microsoft.com/office/drawing/2014/main" id="{CF7E06B8-0F2C-CE41-869A-8C6F95CE6A2A}"/>
              </a:ext>
            </a:extLst>
          </p:cNvPr>
          <p:cNvSpPr/>
          <p:nvPr/>
        </p:nvSpPr>
        <p:spPr>
          <a:xfrm>
            <a:off x="6014394" y="3029600"/>
            <a:ext cx="1622322" cy="523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1400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FからGへ</a:t>
            </a:r>
          </a:p>
        </p:txBody>
      </p:sp>
      <p:sp>
        <p:nvSpPr>
          <p:cNvPr id="29" name="Pentagon 28">
            <a:extLst>
              <a:ext uri="{FF2B5EF4-FFF2-40B4-BE49-F238E27FC236}">
                <a16:creationId xmlns:a16="http://schemas.microsoft.com/office/drawing/2014/main" id="{E7779598-B5FA-1C4B-96E1-2FC0E166FA77}"/>
              </a:ext>
            </a:extLst>
          </p:cNvPr>
          <p:cNvSpPr/>
          <p:nvPr/>
        </p:nvSpPr>
        <p:spPr>
          <a:xfrm>
            <a:off x="7679979" y="3029600"/>
            <a:ext cx="1622322" cy="523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1400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・・・</a:t>
            </a:r>
          </a:p>
        </p:txBody>
      </p:sp>
      <p:sp>
        <p:nvSpPr>
          <p:cNvPr id="30" name="Pentagon 29">
            <a:extLst>
              <a:ext uri="{FF2B5EF4-FFF2-40B4-BE49-F238E27FC236}">
                <a16:creationId xmlns:a16="http://schemas.microsoft.com/office/drawing/2014/main" id="{6E46DA87-AC8C-CF41-B212-9A087BDC0A20}"/>
              </a:ext>
            </a:extLst>
          </p:cNvPr>
          <p:cNvSpPr/>
          <p:nvPr/>
        </p:nvSpPr>
        <p:spPr>
          <a:xfrm>
            <a:off x="9345563" y="3029600"/>
            <a:ext cx="1622322" cy="523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sz="1400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・・・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D697B439-FBCD-F745-90DD-95AFFC732971}"/>
              </a:ext>
            </a:extLst>
          </p:cNvPr>
          <p:cNvSpPr txBox="1">
            <a:spLocks/>
          </p:cNvSpPr>
          <p:nvPr/>
        </p:nvSpPr>
        <p:spPr>
          <a:xfrm>
            <a:off x="1017639" y="4482387"/>
            <a:ext cx="9950246" cy="1630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JP" dirty="0"/>
              <a:t>業務の属人化・・・手順書がないため、担当者不在の際代わりに作業ができず遅れが発生している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JP" dirty="0"/>
              <a:t>作業状況のブラックボックス化・・・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JP" dirty="0"/>
              <a:t>・・・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JP" dirty="0"/>
              <a:t>・・・</a:t>
            </a:r>
          </a:p>
        </p:txBody>
      </p:sp>
    </p:spTree>
    <p:extLst>
      <p:ext uri="{BB962C8B-B14F-4D97-AF65-F5344CB8AC3E}">
        <p14:creationId xmlns:p14="http://schemas.microsoft.com/office/powerpoint/2010/main" val="925935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51354-1774-E140-B909-38E08647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P" dirty="0"/>
              <a:t>プロジェクト概要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F039F-EA35-1747-BE70-787CB2DF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kaizen penguin sample, Inc. 2021</a:t>
            </a:r>
            <a:endParaRPr lang="en-JP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DE4C98-95A3-5F45-A71C-AACF4055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pPr/>
              <a:t>7</a:t>
            </a:fld>
            <a:endParaRPr lang="en-JP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33AA3B-E8DC-9946-8BF3-037AE06B0A7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JP" dirty="0"/>
              <a:t>前頁に記載した課題を解消するための施策を検討いたしました。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5855C2F1-6D35-1243-A676-34427D9F593D}"/>
              </a:ext>
            </a:extLst>
          </p:cNvPr>
          <p:cNvSpPr txBox="1">
            <a:spLocks/>
          </p:cNvSpPr>
          <p:nvPr/>
        </p:nvSpPr>
        <p:spPr>
          <a:xfrm>
            <a:off x="838200" y="1766192"/>
            <a:ext cx="10515600" cy="6205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JP" dirty="0"/>
              <a:t>取り組み全体の概要</a:t>
            </a:r>
          </a:p>
          <a:p>
            <a:pPr marL="971550" lvl="1" indent="-285750"/>
            <a:r>
              <a:rPr lang="en-JP" sz="1800" dirty="0"/>
              <a:t>プロダクトの納品に関わる業務オペレーションの改善を通して、・・・を行う。</a:t>
            </a:r>
          </a:p>
        </p:txBody>
      </p:sp>
      <p:sp>
        <p:nvSpPr>
          <p:cNvPr id="29" name="Content Placeholder 5">
            <a:extLst>
              <a:ext uri="{FF2B5EF4-FFF2-40B4-BE49-F238E27FC236}">
                <a16:creationId xmlns:a16="http://schemas.microsoft.com/office/drawing/2014/main" id="{E955EBD1-F06E-2C46-9CFD-81E540077BFE}"/>
              </a:ext>
            </a:extLst>
          </p:cNvPr>
          <p:cNvSpPr txBox="1">
            <a:spLocks/>
          </p:cNvSpPr>
          <p:nvPr/>
        </p:nvSpPr>
        <p:spPr>
          <a:xfrm>
            <a:off x="838200" y="2774186"/>
            <a:ext cx="10515600" cy="3007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JP" dirty="0"/>
              <a:t>プロジェクト実施前後の状態</a:t>
            </a:r>
          </a:p>
          <a:p>
            <a:pPr marL="971550" lvl="1" indent="-285750"/>
            <a:r>
              <a:rPr lang="en-JP" sz="1800" dirty="0"/>
              <a:t>納品オペレーションの変更により、主に得られる効果は以下です。</a:t>
            </a:r>
          </a:p>
          <a:p>
            <a:pPr marL="1428750" lvl="2" indent="-285750"/>
            <a:r>
              <a:rPr lang="en-JP" sz="1600" dirty="0"/>
              <a:t>・・・</a:t>
            </a:r>
            <a:r>
              <a:rPr lang="en-US" sz="1600" dirty="0"/>
              <a:t>・・</a:t>
            </a:r>
          </a:p>
          <a:p>
            <a:pPr marL="1428750" lvl="2" indent="-285750"/>
            <a:r>
              <a:rPr lang="ja-JP" altLang="en-US" sz="1600"/>
              <a:t>・・・・・</a:t>
            </a:r>
            <a:endParaRPr lang="en-US" altLang="ja-JP" sz="16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C593475-65A1-4E4B-9EED-A18B5D242AA7}"/>
              </a:ext>
            </a:extLst>
          </p:cNvPr>
          <p:cNvGrpSpPr/>
          <p:nvPr/>
        </p:nvGrpSpPr>
        <p:grpSpPr>
          <a:xfrm>
            <a:off x="1732934" y="4122589"/>
            <a:ext cx="8726131" cy="1341304"/>
            <a:chOff x="1775936" y="3991045"/>
            <a:chExt cx="8726131" cy="1341304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8F07816-56B8-BF49-B80C-9B09D6B1478B}"/>
                </a:ext>
              </a:extLst>
            </p:cNvPr>
            <p:cNvSpPr/>
            <p:nvPr/>
          </p:nvSpPr>
          <p:spPr>
            <a:xfrm>
              <a:off x="1775936" y="4021638"/>
              <a:ext cx="4097594" cy="37074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プロジェクト実施前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26BC4F2-70D1-9147-9028-5245DAD8E5C0}"/>
                </a:ext>
              </a:extLst>
            </p:cNvPr>
            <p:cNvSpPr/>
            <p:nvPr/>
          </p:nvSpPr>
          <p:spPr>
            <a:xfrm>
              <a:off x="6404473" y="3991045"/>
              <a:ext cx="4097594" cy="37074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プロジェクト実施後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00AD667-0BF2-F445-A88A-23A1FB8AE4F4}"/>
                </a:ext>
              </a:extLst>
            </p:cNvPr>
            <p:cNvSpPr/>
            <p:nvPr/>
          </p:nvSpPr>
          <p:spPr>
            <a:xfrm>
              <a:off x="1775936" y="4385510"/>
              <a:ext cx="4097594" cy="9426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業務品質にバラつきがある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納期遅れが発生し、クレームに繋がっている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・・・・・・・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B9CDCEF-2D10-C244-965D-165F6AC99A6D}"/>
                </a:ext>
              </a:extLst>
            </p:cNvPr>
            <p:cNvSpPr/>
            <p:nvPr/>
          </p:nvSpPr>
          <p:spPr>
            <a:xfrm>
              <a:off x="6404473" y="4354917"/>
              <a:ext cx="4097594" cy="9774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業務品質の安定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納期遅れ・納期ミスの低減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JP" sz="1600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・・・・・</a:t>
              </a:r>
            </a:p>
          </p:txBody>
        </p:sp>
        <p:sp>
          <p:nvSpPr>
            <p:cNvPr id="35" name="Right Arrow 34">
              <a:extLst>
                <a:ext uri="{FF2B5EF4-FFF2-40B4-BE49-F238E27FC236}">
                  <a16:creationId xmlns:a16="http://schemas.microsoft.com/office/drawing/2014/main" id="{96C81E59-07E7-E344-803F-C7C7804B8B94}"/>
                </a:ext>
              </a:extLst>
            </p:cNvPr>
            <p:cNvSpPr/>
            <p:nvPr/>
          </p:nvSpPr>
          <p:spPr>
            <a:xfrm>
              <a:off x="5966937" y="4463858"/>
              <a:ext cx="344128" cy="427704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P" sz="160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9259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51354-1774-E140-B909-38E08647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P" dirty="0"/>
              <a:t>プロジェクト概要 -成果物-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F039F-EA35-1747-BE70-787CB2DF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kaizen penguin sample, Inc. 2021</a:t>
            </a:r>
            <a:endParaRPr lang="en-JP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DE4C98-95A3-5F45-A71C-AACF4055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pPr/>
              <a:t>8</a:t>
            </a:fld>
            <a:endParaRPr lang="en-JP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33AA3B-E8DC-9946-8BF3-037AE06B0A7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JP" dirty="0"/>
              <a:t>プロジェクト内</a:t>
            </a:r>
            <a:r>
              <a:rPr lang="en-US" dirty="0" err="1"/>
              <a:t>で作成する成果物は、以下の通りです</a:t>
            </a:r>
            <a:r>
              <a:rPr lang="en-US" dirty="0"/>
              <a:t>。</a:t>
            </a:r>
            <a:endParaRPr lang="en-JP" dirty="0"/>
          </a:p>
        </p:txBody>
      </p:sp>
      <p:graphicFrame>
        <p:nvGraphicFramePr>
          <p:cNvPr id="18" name="Table 14">
            <a:extLst>
              <a:ext uri="{FF2B5EF4-FFF2-40B4-BE49-F238E27FC236}">
                <a16:creationId xmlns:a16="http://schemas.microsoft.com/office/drawing/2014/main" id="{8932789E-D8F7-5E43-A32F-2D86F6F943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485708"/>
              </p:ext>
            </p:extLst>
          </p:nvPr>
        </p:nvGraphicFramePr>
        <p:xfrm>
          <a:off x="1427181" y="1784683"/>
          <a:ext cx="9337637" cy="3854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38">
                  <a:extLst>
                    <a:ext uri="{9D8B030D-6E8A-4147-A177-3AD203B41FA5}">
                      <a16:colId xmlns:a16="http://schemas.microsoft.com/office/drawing/2014/main" val="3563022265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4288484072"/>
                    </a:ext>
                  </a:extLst>
                </a:gridCol>
                <a:gridCol w="3717994">
                  <a:extLst>
                    <a:ext uri="{9D8B030D-6E8A-4147-A177-3AD203B41FA5}">
                      <a16:colId xmlns:a16="http://schemas.microsoft.com/office/drawing/2014/main" val="2343063036"/>
                    </a:ext>
                  </a:extLst>
                </a:gridCol>
                <a:gridCol w="3775005">
                  <a:extLst>
                    <a:ext uri="{9D8B030D-6E8A-4147-A177-3AD203B41FA5}">
                      <a16:colId xmlns:a16="http://schemas.microsoft.com/office/drawing/2014/main" val="620670603"/>
                    </a:ext>
                  </a:extLst>
                </a:gridCol>
              </a:tblGrid>
              <a:tr h="318951">
                <a:tc>
                  <a:txBody>
                    <a:bodyPr/>
                    <a:lstStyle/>
                    <a:p>
                      <a:pPr algn="ctr"/>
                      <a:endParaRPr lang="en-JP" sz="16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成果物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利用用途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アウトプット内容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926641"/>
                  </a:ext>
                </a:extLst>
              </a:tr>
              <a:tr h="485317">
                <a:tc>
                  <a:txBody>
                    <a:bodyPr/>
                    <a:lstStyle/>
                    <a:p>
                      <a:pPr algn="ct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業務一覧表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プロジェクト初期フェーズ業務整理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納品業務を一覧化しエクセルに記入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470156"/>
                  </a:ext>
                </a:extLst>
              </a:tr>
              <a:tr h="485317">
                <a:tc>
                  <a:txBody>
                    <a:bodyPr/>
                    <a:lstStyle/>
                    <a:p>
                      <a:pPr algn="ct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業務手順書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5814032"/>
                  </a:ext>
                </a:extLst>
              </a:tr>
              <a:tr h="485317">
                <a:tc>
                  <a:txBody>
                    <a:bodyPr/>
                    <a:lstStyle/>
                    <a:p>
                      <a:pPr algn="ct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フロー図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0425011"/>
                  </a:ext>
                </a:extLst>
              </a:tr>
              <a:tr h="485317">
                <a:tc>
                  <a:txBody>
                    <a:bodyPr/>
                    <a:lstStyle/>
                    <a:p>
                      <a:pPr algn="ct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システム仕様書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036089"/>
                  </a:ext>
                </a:extLst>
              </a:tr>
              <a:tr h="606827">
                <a:tc>
                  <a:txBody>
                    <a:bodyPr/>
                    <a:lstStyle/>
                    <a:p>
                      <a:pPr algn="ct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6325567"/>
                  </a:ext>
                </a:extLst>
              </a:tr>
              <a:tr h="485317">
                <a:tc>
                  <a:txBody>
                    <a:bodyPr/>
                    <a:lstStyle/>
                    <a:p>
                      <a:pPr algn="ct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921612"/>
                  </a:ext>
                </a:extLst>
              </a:tr>
              <a:tr h="485317">
                <a:tc>
                  <a:txBody>
                    <a:bodyPr/>
                    <a:lstStyle/>
                    <a:p>
                      <a:pPr algn="ct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679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747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51354-1774-E140-B909-38E08647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JP" dirty="0"/>
              <a:t>プロジェクト予算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479A2-8122-A945-849B-12F0A8E2B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4918"/>
            <a:ext cx="10515600" cy="295396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JP" sz="1800" dirty="0"/>
              <a:t>発生する費用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F039F-EA35-1747-BE70-787CB2DF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kaizen penguin sample, Inc. 2021</a:t>
            </a:r>
            <a:endParaRPr lang="en-JP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DE4C98-95A3-5F45-A71C-AACF4055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8557-FC7A-AD47-B548-20C9F3851F30}" type="slidenum">
              <a:rPr lang="en-JP" smtClean="0"/>
              <a:pPr/>
              <a:t>9</a:t>
            </a:fld>
            <a:endParaRPr lang="en-JP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33AA3B-E8DC-9946-8BF3-037AE06B0A7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JP" dirty="0"/>
              <a:t>プロジェクト予算については以下の通りです。</a:t>
            </a:r>
          </a:p>
        </p:txBody>
      </p:sp>
      <p:graphicFrame>
        <p:nvGraphicFramePr>
          <p:cNvPr id="7" name="Table 14">
            <a:extLst>
              <a:ext uri="{FF2B5EF4-FFF2-40B4-BE49-F238E27FC236}">
                <a16:creationId xmlns:a16="http://schemas.microsoft.com/office/drawing/2014/main" id="{64FB7D60-0808-EA4F-A2CE-A858C42AA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684010"/>
              </p:ext>
            </p:extLst>
          </p:nvPr>
        </p:nvGraphicFramePr>
        <p:xfrm>
          <a:off x="1564902" y="2250374"/>
          <a:ext cx="9062196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50">
                  <a:extLst>
                    <a:ext uri="{9D8B030D-6E8A-4147-A177-3AD203B41FA5}">
                      <a16:colId xmlns:a16="http://schemas.microsoft.com/office/drawing/2014/main" val="3563022265"/>
                    </a:ext>
                  </a:extLst>
                </a:gridCol>
                <a:gridCol w="2228120">
                  <a:extLst>
                    <a:ext uri="{9D8B030D-6E8A-4147-A177-3AD203B41FA5}">
                      <a16:colId xmlns:a16="http://schemas.microsoft.com/office/drawing/2014/main" val="4288484072"/>
                    </a:ext>
                  </a:extLst>
                </a:gridCol>
                <a:gridCol w="2095855">
                  <a:extLst>
                    <a:ext uri="{9D8B030D-6E8A-4147-A177-3AD203B41FA5}">
                      <a16:colId xmlns:a16="http://schemas.microsoft.com/office/drawing/2014/main" val="620670603"/>
                    </a:ext>
                  </a:extLst>
                </a:gridCol>
                <a:gridCol w="2117199">
                  <a:extLst>
                    <a:ext uri="{9D8B030D-6E8A-4147-A177-3AD203B41FA5}">
                      <a16:colId xmlns:a16="http://schemas.microsoft.com/office/drawing/2014/main" val="2669540112"/>
                    </a:ext>
                  </a:extLst>
                </a:gridCol>
                <a:gridCol w="2370972">
                  <a:extLst>
                    <a:ext uri="{9D8B030D-6E8A-4147-A177-3AD203B41FA5}">
                      <a16:colId xmlns:a16="http://schemas.microsoft.com/office/drawing/2014/main" val="3184117388"/>
                    </a:ext>
                  </a:extLst>
                </a:gridCol>
              </a:tblGrid>
              <a:tr h="293531">
                <a:tc>
                  <a:txBody>
                    <a:bodyPr/>
                    <a:lstStyle/>
                    <a:p>
                      <a:pPr algn="ctr"/>
                      <a:endParaRPr lang="en-JP" sz="16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単価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人月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合計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926641"/>
                  </a:ext>
                </a:extLst>
              </a:tr>
              <a:tr h="293531">
                <a:tc>
                  <a:txBody>
                    <a:bodyPr/>
                    <a:lstStyle/>
                    <a:p>
                      <a:pPr algn="ct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業務改善支援依頼料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¥1,</a:t>
                      </a: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3</a:t>
                      </a:r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00,000-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¥1,</a:t>
                      </a: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3</a:t>
                      </a:r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00,000-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470156"/>
                  </a:ext>
                </a:extLst>
              </a:tr>
              <a:tr h="293531">
                <a:tc>
                  <a:txBody>
                    <a:bodyPr/>
                    <a:lstStyle/>
                    <a:p>
                      <a:pPr algn="ct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5814032"/>
                  </a:ext>
                </a:extLst>
              </a:tr>
              <a:tr h="293531">
                <a:tc>
                  <a:txBody>
                    <a:bodyPr/>
                    <a:lstStyle/>
                    <a:p>
                      <a:pPr algn="ct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0425011"/>
                  </a:ext>
                </a:extLst>
              </a:tr>
              <a:tr h="293531">
                <a:tc>
                  <a:txBody>
                    <a:bodyPr/>
                    <a:lstStyle/>
                    <a:p>
                      <a:pPr algn="ct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036089"/>
                  </a:ext>
                </a:extLst>
              </a:tr>
              <a:tr h="293531">
                <a:tc>
                  <a:txBody>
                    <a:bodyPr/>
                    <a:lstStyle/>
                    <a:p>
                      <a:pPr algn="ct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JP" sz="16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JP" sz="16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JP" sz="16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JP" sz="16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7893983"/>
                  </a:ext>
                </a:extLst>
              </a:tr>
              <a:tr h="293531">
                <a:tc>
                  <a:txBody>
                    <a:bodyPr/>
                    <a:lstStyle/>
                    <a:p>
                      <a:pPr algn="ct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JP" sz="16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JP" sz="16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JP" sz="16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JP" sz="16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90826"/>
                  </a:ext>
                </a:extLst>
              </a:tr>
              <a:tr h="293531">
                <a:tc>
                  <a:txBody>
                    <a:bodyPr/>
                    <a:lstStyle/>
                    <a:p>
                      <a:pPr algn="ctr"/>
                      <a:endParaRPr lang="en-JP" sz="16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JP" sz="16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総合計（税抜）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6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599913"/>
                  </a:ext>
                </a:extLst>
              </a:tr>
              <a:tr h="293531">
                <a:tc>
                  <a:txBody>
                    <a:bodyPr/>
                    <a:lstStyle/>
                    <a:p>
                      <a:pPr algn="ctr"/>
                      <a:endParaRPr lang="en-JP" sz="16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JP" sz="16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総合計（税込）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JP" sz="1600" b="0" dirty="0">
                        <a:solidFill>
                          <a:schemeClr val="tx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JP" sz="1600" b="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242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018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1001</Words>
  <Application>Microsoft Macintosh PowerPoint</Application>
  <PresentationFormat>Widescreen</PresentationFormat>
  <Paragraphs>366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Yu Gothic UI</vt:lpstr>
      <vt:lpstr>Arial</vt:lpstr>
      <vt:lpstr>Calibri</vt:lpstr>
      <vt:lpstr>Office Theme</vt:lpstr>
      <vt:lpstr>（サンプル） 納品業務オペレーション 改善プロジェクト</vt:lpstr>
      <vt:lpstr>はじめに</vt:lpstr>
      <vt:lpstr>問題提起</vt:lpstr>
      <vt:lpstr>プロジェクトテーマについて</vt:lpstr>
      <vt:lpstr>プロジェクトテーマについて</vt:lpstr>
      <vt:lpstr>納品業務に関する現状報告</vt:lpstr>
      <vt:lpstr>プロジェクト概要</vt:lpstr>
      <vt:lpstr>プロジェクト概要 -成果物-</vt:lpstr>
      <vt:lpstr>プロジェクト予算</vt:lpstr>
      <vt:lpstr>実行計画_タスクの概要と担当</vt:lpstr>
      <vt:lpstr>実行計画_全体スケジュール</vt:lpstr>
      <vt:lpstr>実行計画　–組織体制・役割分担-</vt:lpstr>
      <vt:lpstr>実行計画　–組織体制・役割分担-</vt:lpstr>
      <vt:lpstr>実行計画　–リスクと予防対策-</vt:lpstr>
      <vt:lpstr>実行計画　–その他参考資料-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プロジェクトタイトル</dc:title>
  <dc:creator>ITOUMIHO</dc:creator>
  <cp:lastModifiedBy>ITOUMIHO</cp:lastModifiedBy>
  <cp:revision>48</cp:revision>
  <dcterms:created xsi:type="dcterms:W3CDTF">2021-03-05T05:53:56Z</dcterms:created>
  <dcterms:modified xsi:type="dcterms:W3CDTF">2021-03-06T00:02:31Z</dcterms:modified>
</cp:coreProperties>
</file>